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7" r:id="rId1"/>
    <p:sldMasterId id="2147483723" r:id="rId2"/>
  </p:sldMasterIdLst>
  <p:notesMasterIdLst>
    <p:notesMasterId r:id="rId32"/>
  </p:notesMasterIdLst>
  <p:handoutMasterIdLst>
    <p:handoutMasterId r:id="rId33"/>
  </p:handoutMasterIdLst>
  <p:sldIdLst>
    <p:sldId id="4804" r:id="rId3"/>
    <p:sldId id="4839" r:id="rId4"/>
    <p:sldId id="4841" r:id="rId5"/>
    <p:sldId id="4861" r:id="rId6"/>
    <p:sldId id="4862" r:id="rId7"/>
    <p:sldId id="4863" r:id="rId8"/>
    <p:sldId id="4864" r:id="rId9"/>
    <p:sldId id="4842" r:id="rId10"/>
    <p:sldId id="4866" r:id="rId11"/>
    <p:sldId id="4867" r:id="rId12"/>
    <p:sldId id="4868" r:id="rId13"/>
    <p:sldId id="4869" r:id="rId14"/>
    <p:sldId id="4883" r:id="rId15"/>
    <p:sldId id="4870" r:id="rId16"/>
    <p:sldId id="4871" r:id="rId17"/>
    <p:sldId id="4872" r:id="rId18"/>
    <p:sldId id="4873" r:id="rId19"/>
    <p:sldId id="4874" r:id="rId20"/>
    <p:sldId id="4875" r:id="rId21"/>
    <p:sldId id="4843" r:id="rId22"/>
    <p:sldId id="4876" r:id="rId23"/>
    <p:sldId id="4877" r:id="rId24"/>
    <p:sldId id="4844" r:id="rId25"/>
    <p:sldId id="4878" r:id="rId26"/>
    <p:sldId id="4879" r:id="rId27"/>
    <p:sldId id="4880" r:id="rId28"/>
    <p:sldId id="4881" r:id="rId29"/>
    <p:sldId id="4882" r:id="rId30"/>
    <p:sldId id="4860" r:id="rId31"/>
  </p:sldIdLst>
  <p:sldSz cx="12858750" cy="7232650"/>
  <p:notesSz cx="6858000" cy="9144000"/>
  <p:custDataLst>
    <p:tags r:id="rId34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497" userDrawn="1">
          <p15:clr>
            <a:srgbClr val="A4A3A4"/>
          </p15:clr>
        </p15:guide>
        <p15:guide id="7" pos="69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E4C3"/>
    <a:srgbClr val="329589"/>
    <a:srgbClr val="8DB04B"/>
    <a:srgbClr val="A47291"/>
    <a:srgbClr val="4A6644"/>
    <a:srgbClr val="486041"/>
    <a:srgbClr val="134B73"/>
    <a:srgbClr val="73A6A3"/>
    <a:srgbClr val="FBB80D"/>
    <a:srgbClr val="ED1C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2" autoAdjust="0"/>
    <p:restoredTop sz="95274" autoAdjust="0"/>
  </p:normalViewPr>
  <p:slideViewPr>
    <p:cSldViewPr>
      <p:cViewPr varScale="1">
        <p:scale>
          <a:sx n="109" d="100"/>
          <a:sy n="109" d="100"/>
        </p:scale>
        <p:origin x="384" y="108"/>
      </p:cViewPr>
      <p:guideLst>
        <p:guide orient="horz" pos="328"/>
        <p:guide pos="4050"/>
        <p:guide pos="557"/>
        <p:guide orient="horz" pos="4183"/>
        <p:guide pos="7497"/>
        <p:guide pos="6908"/>
      </p:guideLst>
    </p:cSldViewPr>
  </p:slideViewPr>
  <p:outlineViewPr>
    <p:cViewPr>
      <p:scale>
        <a:sx n="100" d="100"/>
        <a:sy n="100" d="100"/>
      </p:scale>
      <p:origin x="0" y="-103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  <a:pPr/>
              <a:t>2018/1/4 Thursday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660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2018/1/4 Thursday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910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496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256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431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891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2977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8975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D87B8-9A4B-45E2-BBE5-FB86ADE287A3}" type="datetimeFigureOut">
              <a:rPr lang="zh-CN" altLang="en-US" smtClean="0"/>
              <a:pPr/>
              <a:t>2018/1/4 Thursday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AA611-6692-4583-86AB-5AB9B972BD4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518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72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620A9-DA74-42BF-9043-257E1E63600C}" type="datetimeFigureOut">
              <a:rPr lang="zh-CN" altLang="en-US" smtClean="0"/>
              <a:pPr/>
              <a:t>2018/1/4 Thursday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5759F-E270-46AF-BBBD-F20907FA53A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938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  <a:pPr/>
              <a:t>2018/1/4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" y="0"/>
            <a:ext cx="12858045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05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3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620A9-DA74-42BF-9043-257E1E63600C}" type="datetimeFigureOut">
              <a:rPr lang="zh-CN" altLang="en-US" smtClean="0"/>
              <a:pPr/>
              <a:t>2018/1/4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5759F-E270-46AF-BBBD-F20907FA53A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209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erights.org/elib/distrib/pipelin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liubin.org/promises-book/#es6-promise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" y="0"/>
            <a:ext cx="12858045" cy="7232650"/>
          </a:xfrm>
          <a:prstGeom prst="rect">
            <a:avLst/>
          </a:prstGeom>
        </p:spPr>
      </p:pic>
      <p:sp>
        <p:nvSpPr>
          <p:cNvPr id="16" name="矩形 259"/>
          <p:cNvSpPr>
            <a:spLocks noChangeArrowheads="1"/>
          </p:cNvSpPr>
          <p:nvPr/>
        </p:nvSpPr>
        <p:spPr bwMode="auto">
          <a:xfrm>
            <a:off x="3003550" y="3400292"/>
            <a:ext cx="685165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使用介绍</a:t>
            </a:r>
            <a:endParaRPr lang="en-US" altLang="zh-CN" sz="5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259"/>
          <p:cNvSpPr>
            <a:spLocks noChangeArrowheads="1"/>
          </p:cNvSpPr>
          <p:nvPr/>
        </p:nvSpPr>
        <p:spPr bwMode="auto">
          <a:xfrm>
            <a:off x="3722954" y="5470296"/>
            <a:ext cx="541284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1800" dirty="0">
                <a:solidFill>
                  <a:schemeClr val="bg1"/>
                </a:solidFill>
                <a:cs typeface="Arial" panose="020B0604020202020204" pitchFamily="34" charset="0"/>
              </a:rPr>
              <a:t>汇报人：刘重阳</a:t>
            </a:r>
          </a:p>
        </p:txBody>
      </p:sp>
      <p:sp>
        <p:nvSpPr>
          <p:cNvPr id="18" name="矩形 259"/>
          <p:cNvSpPr>
            <a:spLocks noChangeArrowheads="1"/>
          </p:cNvSpPr>
          <p:nvPr/>
        </p:nvSpPr>
        <p:spPr bwMode="auto">
          <a:xfrm>
            <a:off x="2684959" y="1485356"/>
            <a:ext cx="7560840" cy="1769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15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Promise</a:t>
            </a:r>
            <a:endParaRPr lang="en-US" altLang="zh-CN" sz="88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Could This Be Lov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6124575" y="-139191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104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fractur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800"/>
                            </p:stCondLst>
                            <p:childTnLst>
                              <p:par>
                                <p:cTn id="2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50"/>
                            </p:stCondLst>
                            <p:childTnLst>
                              <p:par>
                                <p:cTn id="3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5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4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6" grpId="0"/>
      <p:bldP spid="16" grpId="1"/>
      <p:bldP spid="17" grpId="0"/>
      <p:bldP spid="18" grpId="0"/>
      <p:bldP spid="18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00BCFC3-7BB9-4189-97E5-C6DB6358329F}"/>
              </a:ext>
            </a:extLst>
          </p:cNvPr>
          <p:cNvSpPr txBox="1"/>
          <p:nvPr/>
        </p:nvSpPr>
        <p:spPr>
          <a:xfrm>
            <a:off x="776747" y="646281"/>
            <a:ext cx="11305256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Promise.resolve</a:t>
            </a:r>
            <a:r>
              <a:rPr lang="en-US" altLang="zh-CN" sz="2000" dirty="0"/>
              <a:t> </a:t>
            </a:r>
            <a:r>
              <a:rPr lang="zh-CN" altLang="en-US" sz="2000" dirty="0"/>
              <a:t>方法另一个作用就是将 </a:t>
            </a:r>
            <a:r>
              <a:rPr lang="en-US" altLang="zh-CN" sz="2000" dirty="0" err="1"/>
              <a:t>thenable</a:t>
            </a:r>
            <a:r>
              <a:rPr lang="en-US" altLang="zh-CN" sz="2000" dirty="0"/>
              <a:t> </a:t>
            </a:r>
            <a:r>
              <a:rPr lang="zh-CN" altLang="en-US" sz="2000" dirty="0"/>
              <a:t>对象转换为</a:t>
            </a:r>
            <a:r>
              <a:rPr lang="en-US" altLang="zh-CN" sz="2000" dirty="0"/>
              <a:t>promise</a:t>
            </a:r>
            <a:r>
              <a:rPr lang="zh-CN" altLang="en-US" sz="2000" dirty="0"/>
              <a:t>对象。</a:t>
            </a:r>
          </a:p>
          <a:p>
            <a:endParaRPr lang="zh-CN" altLang="en-US" sz="2000" dirty="0"/>
          </a:p>
          <a:p>
            <a:r>
              <a:rPr lang="en-US" altLang="zh-CN" sz="2000" dirty="0"/>
              <a:t>ES6 Promises</a:t>
            </a:r>
            <a:r>
              <a:rPr lang="zh-CN" altLang="en-US" sz="2000" dirty="0"/>
              <a:t>里提到了</a:t>
            </a:r>
            <a:r>
              <a:rPr lang="en-US" altLang="zh-CN" sz="2000" dirty="0" err="1"/>
              <a:t>Thenable</a:t>
            </a:r>
            <a:r>
              <a:rPr lang="zh-CN" altLang="en-US" sz="2000" dirty="0"/>
              <a:t>这个概念，简单来说它就是一个非常类似</a:t>
            </a:r>
            <a:r>
              <a:rPr lang="en-US" altLang="zh-CN" sz="2000" dirty="0"/>
              <a:t>promise</a:t>
            </a:r>
            <a:r>
              <a:rPr lang="zh-CN" altLang="en-US" sz="2000" dirty="0"/>
              <a:t>的东西。</a:t>
            </a:r>
          </a:p>
          <a:p>
            <a:endParaRPr lang="zh-CN" altLang="en-US" sz="2000" dirty="0"/>
          </a:p>
          <a:p>
            <a:r>
              <a:rPr lang="zh-CN" altLang="en-US" sz="2000" dirty="0"/>
              <a:t>就像我们有时称具有 </a:t>
            </a:r>
            <a:r>
              <a:rPr lang="en-US" altLang="zh-CN" sz="2000" dirty="0"/>
              <a:t>.length </a:t>
            </a:r>
            <a:r>
              <a:rPr lang="zh-CN" altLang="en-US" sz="2000" dirty="0"/>
              <a:t>方法的非数组对象为</a:t>
            </a:r>
            <a:r>
              <a:rPr lang="en-US" altLang="zh-CN" sz="2000" dirty="0"/>
              <a:t>Array like</a:t>
            </a:r>
            <a:r>
              <a:rPr lang="zh-CN" altLang="en-US" sz="2000" dirty="0"/>
              <a:t>一样，</a:t>
            </a:r>
            <a:r>
              <a:rPr lang="en-US" altLang="zh-CN" sz="2000" dirty="0" err="1"/>
              <a:t>thenable</a:t>
            </a:r>
            <a:r>
              <a:rPr lang="zh-CN" altLang="en-US" sz="2000" dirty="0"/>
              <a:t>指的是一个具有 </a:t>
            </a:r>
            <a:r>
              <a:rPr lang="en-US" altLang="zh-CN" sz="2000" dirty="0"/>
              <a:t>.then </a:t>
            </a:r>
            <a:r>
              <a:rPr lang="zh-CN" altLang="en-US" sz="2000" dirty="0"/>
              <a:t>方法的对象。</a:t>
            </a:r>
          </a:p>
          <a:p>
            <a:endParaRPr lang="zh-CN" altLang="en-US" sz="2000" dirty="0"/>
          </a:p>
          <a:p>
            <a:r>
              <a:rPr lang="zh-CN" altLang="en-US" sz="2000" dirty="0"/>
              <a:t>这种将</a:t>
            </a:r>
            <a:r>
              <a:rPr lang="en-US" altLang="zh-CN" sz="2000" dirty="0" err="1"/>
              <a:t>thenable</a:t>
            </a:r>
            <a:r>
              <a:rPr lang="zh-CN" altLang="en-US" sz="2000" dirty="0"/>
              <a:t>对象转换为</a:t>
            </a:r>
            <a:r>
              <a:rPr lang="en-US" altLang="zh-CN" sz="2000" dirty="0"/>
              <a:t>promise</a:t>
            </a:r>
            <a:r>
              <a:rPr lang="zh-CN" altLang="en-US" sz="2000" dirty="0"/>
              <a:t>对象的机制要求</a:t>
            </a:r>
            <a:r>
              <a:rPr lang="en-US" altLang="zh-CN" sz="2000" dirty="0" err="1"/>
              <a:t>thenable</a:t>
            </a:r>
            <a:r>
              <a:rPr lang="zh-CN" altLang="en-US" sz="2000" dirty="0"/>
              <a:t>对象所拥有的 </a:t>
            </a:r>
            <a:r>
              <a:rPr lang="en-US" altLang="zh-CN" sz="2000" dirty="0"/>
              <a:t>then </a:t>
            </a:r>
            <a:r>
              <a:rPr lang="zh-CN" altLang="en-US" sz="2000" dirty="0"/>
              <a:t>方法应该和</a:t>
            </a:r>
            <a:r>
              <a:rPr lang="en-US" altLang="zh-CN" sz="2000" dirty="0"/>
              <a:t>Promise</a:t>
            </a:r>
            <a:r>
              <a:rPr lang="zh-CN" altLang="en-US" sz="2000" dirty="0"/>
              <a:t>所拥有的 </a:t>
            </a:r>
            <a:r>
              <a:rPr lang="en-US" altLang="zh-CN" sz="2000" dirty="0"/>
              <a:t>then </a:t>
            </a:r>
            <a:r>
              <a:rPr lang="zh-CN" altLang="en-US" sz="2000" dirty="0"/>
              <a:t>方法具有同样的功能和处理过程，在将</a:t>
            </a:r>
            <a:r>
              <a:rPr lang="en-US" altLang="zh-CN" sz="2000" dirty="0" err="1"/>
              <a:t>thenable</a:t>
            </a:r>
            <a:r>
              <a:rPr lang="zh-CN" altLang="en-US" sz="2000" dirty="0"/>
              <a:t>对象转换为</a:t>
            </a:r>
            <a:r>
              <a:rPr lang="en-US" altLang="zh-CN" sz="2000" dirty="0"/>
              <a:t>promise</a:t>
            </a:r>
            <a:r>
              <a:rPr lang="zh-CN" altLang="en-US" sz="2000" dirty="0"/>
              <a:t>对象的时候，还会巧妙的利用</a:t>
            </a:r>
            <a:r>
              <a:rPr lang="en-US" altLang="zh-CN" sz="2000" dirty="0" err="1"/>
              <a:t>thenable</a:t>
            </a:r>
            <a:r>
              <a:rPr lang="zh-CN" altLang="en-US" sz="2000" dirty="0"/>
              <a:t>对象原来具有的 </a:t>
            </a:r>
            <a:r>
              <a:rPr lang="en-US" altLang="zh-CN" sz="2000" dirty="0"/>
              <a:t>then </a:t>
            </a:r>
            <a:r>
              <a:rPr lang="zh-CN" altLang="en-US" sz="2000" dirty="0"/>
              <a:t>方法。</a:t>
            </a:r>
          </a:p>
          <a:p>
            <a:endParaRPr lang="zh-CN" altLang="en-US" sz="2000" dirty="0"/>
          </a:p>
          <a:p>
            <a:r>
              <a:rPr lang="zh-CN" altLang="en-US" sz="2000" dirty="0"/>
              <a:t>到底什么样的对象能算是</a:t>
            </a:r>
            <a:r>
              <a:rPr lang="en-US" altLang="zh-CN" sz="2000" dirty="0" err="1"/>
              <a:t>thenable</a:t>
            </a:r>
            <a:r>
              <a:rPr lang="zh-CN" altLang="en-US" sz="2000" dirty="0"/>
              <a:t>的呢，最简单的例子就是 </a:t>
            </a:r>
            <a:r>
              <a:rPr lang="en-US" altLang="zh-CN" sz="2000" dirty="0" err="1"/>
              <a:t>jQuery.ajax</a:t>
            </a:r>
            <a:r>
              <a:rPr lang="en-US" altLang="zh-CN" sz="2000" dirty="0"/>
              <a:t>()</a:t>
            </a:r>
            <a:r>
              <a:rPr lang="zh-CN" altLang="en-US" sz="2000" dirty="0"/>
              <a:t>，它的返回值就是</a:t>
            </a:r>
            <a:r>
              <a:rPr lang="en-US" altLang="zh-CN" sz="2000" dirty="0" err="1"/>
              <a:t>thenable</a:t>
            </a:r>
            <a:r>
              <a:rPr lang="zh-CN" altLang="en-US" sz="2000" dirty="0"/>
              <a:t>的。</a:t>
            </a:r>
          </a:p>
          <a:p>
            <a:endParaRPr lang="zh-CN" altLang="en-US" sz="2000" dirty="0"/>
          </a:p>
          <a:p>
            <a:r>
              <a:rPr lang="zh-CN" altLang="en-US" sz="2000" dirty="0"/>
              <a:t>因为</a:t>
            </a:r>
            <a:r>
              <a:rPr lang="en-US" altLang="zh-CN" sz="2000" dirty="0" err="1"/>
              <a:t>jQuery.ajax</a:t>
            </a:r>
            <a:r>
              <a:rPr lang="en-US" altLang="zh-CN" sz="2000" dirty="0"/>
              <a:t>() </a:t>
            </a:r>
            <a:r>
              <a:rPr lang="zh-CN" altLang="en-US" sz="2000" dirty="0"/>
              <a:t>的返回值是 </a:t>
            </a:r>
            <a:r>
              <a:rPr lang="en-US" altLang="zh-CN" sz="2000" dirty="0" err="1"/>
              <a:t>jqXHR</a:t>
            </a:r>
            <a:r>
              <a:rPr lang="en-US" altLang="zh-CN" sz="2000" dirty="0"/>
              <a:t> Object </a:t>
            </a:r>
            <a:r>
              <a:rPr lang="zh-CN" altLang="en-US" sz="2000" dirty="0"/>
              <a:t>对象，这个对象具有 </a:t>
            </a:r>
            <a:r>
              <a:rPr lang="en-US" altLang="zh-CN" sz="2000" dirty="0"/>
              <a:t>.then </a:t>
            </a:r>
            <a:r>
              <a:rPr lang="zh-CN" altLang="en-US" sz="2000" dirty="0"/>
              <a:t>方法。</a:t>
            </a:r>
          </a:p>
          <a:p>
            <a:endParaRPr lang="zh-CN" altLang="en-US" sz="2000" dirty="0"/>
          </a:p>
          <a:p>
            <a:r>
              <a:rPr lang="en-US" altLang="zh-CN" sz="2000" dirty="0"/>
              <a:t>$.ajax('/</a:t>
            </a:r>
            <a:r>
              <a:rPr lang="en-US" altLang="zh-CN" sz="2000" dirty="0" err="1"/>
              <a:t>json</a:t>
            </a:r>
            <a:r>
              <a:rPr lang="en-US" altLang="zh-CN" sz="2000" dirty="0"/>
              <a:t>/</a:t>
            </a:r>
            <a:r>
              <a:rPr lang="en-US" altLang="zh-CN" sz="2000" dirty="0" err="1"/>
              <a:t>comment.json</a:t>
            </a:r>
            <a:r>
              <a:rPr lang="en-US" altLang="zh-CN" sz="2000" dirty="0"/>
              <a:t>');// =&gt; </a:t>
            </a:r>
            <a:r>
              <a:rPr lang="zh-CN" altLang="en-US" sz="2000" dirty="0"/>
              <a:t>拥有 </a:t>
            </a:r>
            <a:r>
              <a:rPr lang="en-US" altLang="zh-CN" sz="2000" dirty="0"/>
              <a:t>`.then` </a:t>
            </a:r>
            <a:r>
              <a:rPr lang="zh-CN" altLang="en-US" sz="2000" dirty="0"/>
              <a:t>方法的对象</a:t>
            </a:r>
          </a:p>
          <a:p>
            <a:r>
              <a:rPr lang="zh-CN" altLang="en-US" sz="2000" dirty="0"/>
              <a:t>这个</a:t>
            </a:r>
            <a:r>
              <a:rPr lang="en-US" altLang="zh-CN" sz="2000" dirty="0" err="1"/>
              <a:t>thenable</a:t>
            </a:r>
            <a:r>
              <a:rPr lang="zh-CN" altLang="en-US" sz="2000" dirty="0"/>
              <a:t>的对象可以使用 </a:t>
            </a:r>
            <a:r>
              <a:rPr lang="en-US" altLang="zh-CN" sz="2000" dirty="0" err="1"/>
              <a:t>Promise.resolve</a:t>
            </a:r>
            <a:r>
              <a:rPr lang="en-US" altLang="zh-CN" sz="2000" dirty="0"/>
              <a:t> </a:t>
            </a:r>
            <a:r>
              <a:rPr lang="zh-CN" altLang="en-US" sz="2000" dirty="0"/>
              <a:t>来转换为一个</a:t>
            </a:r>
            <a:r>
              <a:rPr lang="en-US" altLang="zh-CN" sz="2000" dirty="0"/>
              <a:t>promise</a:t>
            </a:r>
            <a:r>
              <a:rPr lang="zh-CN" altLang="en-US" sz="2000" dirty="0"/>
              <a:t>对象。</a:t>
            </a:r>
          </a:p>
          <a:p>
            <a:endParaRPr lang="zh-CN" altLang="en-US" sz="2000" dirty="0"/>
          </a:p>
          <a:p>
            <a:r>
              <a:rPr lang="zh-CN" altLang="en-US" sz="2000" dirty="0"/>
              <a:t>变成了</a:t>
            </a:r>
            <a:r>
              <a:rPr lang="en-US" altLang="zh-CN" sz="2000" dirty="0"/>
              <a:t>promise</a:t>
            </a:r>
            <a:r>
              <a:rPr lang="zh-CN" altLang="en-US" sz="2000" dirty="0"/>
              <a:t>对象的话，就能直接使用 </a:t>
            </a:r>
            <a:r>
              <a:rPr lang="en-US" altLang="zh-CN" sz="2000" dirty="0"/>
              <a:t>then </a:t>
            </a:r>
            <a:r>
              <a:rPr lang="zh-CN" altLang="en-US" sz="2000" dirty="0"/>
              <a:t>或者 </a:t>
            </a:r>
            <a:r>
              <a:rPr lang="en-US" altLang="zh-CN" sz="2000" dirty="0"/>
              <a:t>catch </a:t>
            </a:r>
            <a:r>
              <a:rPr lang="zh-CN" altLang="en-US" sz="2000" dirty="0"/>
              <a:t>等这些在 </a:t>
            </a:r>
            <a:r>
              <a:rPr lang="en-US" altLang="zh-CN" sz="2000" dirty="0"/>
              <a:t>ES6 Promises</a:t>
            </a:r>
            <a:r>
              <a:rPr lang="zh-CN" altLang="en-US" sz="2000" dirty="0"/>
              <a:t>里定义的方法了。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9FEFB5-FC1C-4358-B166-38AC57C56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999" y="2320181"/>
            <a:ext cx="5835950" cy="24512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5E0F554-6438-4EC1-A49C-4A0F4B43B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047" y="2860636"/>
            <a:ext cx="9836656" cy="151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9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C48FC6-065E-44E9-BA17-4C2944F9CDE5}"/>
              </a:ext>
            </a:extLst>
          </p:cNvPr>
          <p:cNvSpPr txBox="1"/>
          <p:nvPr/>
        </p:nvSpPr>
        <p:spPr>
          <a:xfrm>
            <a:off x="1028775" y="819872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【 </a:t>
            </a:r>
            <a:r>
              <a:rPr lang="en-US" altLang="zh-CN" sz="2400" b="1" dirty="0" err="1"/>
              <a:t>Promise.reject</a:t>
            </a:r>
            <a:r>
              <a:rPr lang="en-US" altLang="zh-CN" sz="2400" b="1" dirty="0"/>
              <a:t> 】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3C60B45-F553-48DE-B74B-B81923A69A7E}"/>
              </a:ext>
            </a:extLst>
          </p:cNvPr>
          <p:cNvSpPr txBox="1"/>
          <p:nvPr/>
        </p:nvSpPr>
        <p:spPr>
          <a:xfrm>
            <a:off x="1028775" y="1539952"/>
            <a:ext cx="10657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Promise.reject</a:t>
            </a:r>
            <a:r>
              <a:rPr lang="en-US" altLang="zh-CN" sz="2000" dirty="0"/>
              <a:t>(error)</a:t>
            </a:r>
            <a:r>
              <a:rPr lang="zh-CN" altLang="en-US" sz="2000" dirty="0"/>
              <a:t>是和 </a:t>
            </a:r>
            <a:r>
              <a:rPr lang="en-US" altLang="zh-CN" sz="2000" dirty="0" err="1"/>
              <a:t>Promise.resolve</a:t>
            </a:r>
            <a:r>
              <a:rPr lang="en-US" altLang="zh-CN" sz="2000" dirty="0"/>
              <a:t>(value) </a:t>
            </a:r>
            <a:r>
              <a:rPr lang="zh-CN" altLang="en-US" sz="2000" dirty="0"/>
              <a:t>类似的静态方法，是 </a:t>
            </a:r>
            <a:r>
              <a:rPr lang="en-US" altLang="zh-CN" sz="2000" dirty="0"/>
              <a:t>new Promise() </a:t>
            </a:r>
            <a:r>
              <a:rPr lang="zh-CN" altLang="en-US" sz="2000" dirty="0"/>
              <a:t>方法的快捷方式。比如 </a:t>
            </a:r>
            <a:r>
              <a:rPr lang="en-US" altLang="zh-CN" sz="2000" dirty="0" err="1"/>
              <a:t>Promise.reject</a:t>
            </a:r>
            <a:r>
              <a:rPr lang="en-US" altLang="zh-CN" sz="2000" dirty="0"/>
              <a:t>(new Error("</a:t>
            </a:r>
            <a:r>
              <a:rPr lang="zh-CN" altLang="en-US" sz="2000" dirty="0"/>
              <a:t>出错了</a:t>
            </a:r>
            <a:r>
              <a:rPr lang="en-US" altLang="zh-CN" sz="2000" dirty="0"/>
              <a:t>")) </a:t>
            </a:r>
            <a:r>
              <a:rPr lang="zh-CN" altLang="en-US" sz="2000" dirty="0"/>
              <a:t>就是下面代码的语法糖形式。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0D4CC3-CF82-41A8-A30E-39826A9C4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388" y="2501035"/>
            <a:ext cx="4349974" cy="73028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20C426E-2CD7-4645-A4B7-E7D50C690F80}"/>
              </a:ext>
            </a:extLst>
          </p:cNvPr>
          <p:cNvSpPr txBox="1"/>
          <p:nvPr/>
        </p:nvSpPr>
        <p:spPr>
          <a:xfrm>
            <a:off x="1028775" y="3487401"/>
            <a:ext cx="10657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这段代码的功能是调用该</a:t>
            </a:r>
            <a:r>
              <a:rPr lang="en-US" altLang="zh-CN" sz="2000" dirty="0"/>
              <a:t>promise</a:t>
            </a:r>
            <a:r>
              <a:rPr lang="zh-CN" altLang="en-US" sz="2000" dirty="0"/>
              <a:t>对象通过</a:t>
            </a:r>
            <a:r>
              <a:rPr lang="en-US" altLang="zh-CN" sz="2000" dirty="0"/>
              <a:t>then</a:t>
            </a:r>
            <a:r>
              <a:rPr lang="zh-CN" altLang="en-US" sz="2000" dirty="0"/>
              <a:t>指定的 </a:t>
            </a:r>
            <a:r>
              <a:rPr lang="en-US" altLang="zh-CN" sz="2000" dirty="0" err="1"/>
              <a:t>onRejected</a:t>
            </a:r>
            <a:r>
              <a:rPr lang="en-US" altLang="zh-CN" sz="2000" dirty="0"/>
              <a:t> </a:t>
            </a:r>
            <a:r>
              <a:rPr lang="zh-CN" altLang="en-US" sz="2000" dirty="0"/>
              <a:t>函数，并将错误（</a:t>
            </a:r>
            <a:r>
              <a:rPr lang="en-US" altLang="zh-CN" sz="2000" dirty="0"/>
              <a:t>Error</a:t>
            </a:r>
            <a:r>
              <a:rPr lang="zh-CN" altLang="en-US" sz="2000" dirty="0"/>
              <a:t>）对象传递给这个 </a:t>
            </a:r>
            <a:r>
              <a:rPr lang="en-US" altLang="zh-CN" sz="2000" dirty="0" err="1"/>
              <a:t>onRejected</a:t>
            </a:r>
            <a:r>
              <a:rPr lang="en-US" altLang="zh-CN" sz="2000" dirty="0"/>
              <a:t> </a:t>
            </a:r>
            <a:r>
              <a:rPr lang="zh-CN" altLang="en-US" sz="2000" dirty="0"/>
              <a:t>函数。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087E54C-89BF-4E9B-B86B-7297F57A8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079" y="4480421"/>
            <a:ext cx="5518434" cy="78109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027C2ED-5609-4D3E-9991-EC60891D9E13}"/>
              </a:ext>
            </a:extLst>
          </p:cNvPr>
          <p:cNvSpPr txBox="1"/>
          <p:nvPr/>
        </p:nvSpPr>
        <p:spPr>
          <a:xfrm>
            <a:off x="884759" y="5488533"/>
            <a:ext cx="106571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它和</a:t>
            </a:r>
            <a:r>
              <a:rPr lang="en-US" altLang="zh-CN" sz="2000" dirty="0" err="1"/>
              <a:t>Promise.resolve</a:t>
            </a:r>
            <a:r>
              <a:rPr lang="en-US" altLang="zh-CN" sz="2000" dirty="0"/>
              <a:t>(value) </a:t>
            </a:r>
            <a:r>
              <a:rPr lang="zh-CN" altLang="en-US" sz="2000" dirty="0"/>
              <a:t>的不同之处在于</a:t>
            </a:r>
            <a:r>
              <a:rPr lang="en-US" altLang="zh-CN" sz="2000" dirty="0"/>
              <a:t>promise</a:t>
            </a:r>
            <a:r>
              <a:rPr lang="zh-CN" altLang="en-US" sz="2000" dirty="0"/>
              <a:t>内调用的函数是</a:t>
            </a:r>
            <a:r>
              <a:rPr lang="en-US" altLang="zh-CN" sz="2000" dirty="0"/>
              <a:t>reject</a:t>
            </a:r>
            <a:r>
              <a:rPr lang="zh-CN" altLang="en-US" sz="2000" dirty="0"/>
              <a:t>而不是</a:t>
            </a:r>
            <a:r>
              <a:rPr lang="en-US" altLang="zh-CN" sz="2000" dirty="0"/>
              <a:t>resolve</a:t>
            </a:r>
            <a:r>
              <a:rPr lang="zh-CN" altLang="en-US" sz="2000" dirty="0"/>
              <a:t>，这在编写测试代码或者进行</a:t>
            </a:r>
            <a:r>
              <a:rPr lang="en-US" altLang="zh-CN" sz="2000" dirty="0"/>
              <a:t>debug</a:t>
            </a:r>
            <a:r>
              <a:rPr lang="zh-CN" altLang="en-US" sz="2000" dirty="0"/>
              <a:t>时，说不定会用得上。</a:t>
            </a:r>
          </a:p>
        </p:txBody>
      </p:sp>
    </p:spTree>
    <p:extLst>
      <p:ext uri="{BB962C8B-B14F-4D97-AF65-F5344CB8AC3E}">
        <p14:creationId xmlns:p14="http://schemas.microsoft.com/office/powerpoint/2010/main" val="228193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A4365BB-FB61-402B-BF62-D8C79BEBF075}"/>
              </a:ext>
            </a:extLst>
          </p:cNvPr>
          <p:cNvSpPr txBox="1"/>
          <p:nvPr/>
        </p:nvSpPr>
        <p:spPr>
          <a:xfrm>
            <a:off x="956767" y="375965"/>
            <a:ext cx="3967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Promise</a:t>
            </a:r>
            <a:r>
              <a:rPr lang="zh-CN" altLang="en-US" sz="2400" dirty="0"/>
              <a:t>只能进行异步操作？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CF9328-C7EC-4752-AF96-BF5211E77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9807" y="1816125"/>
            <a:ext cx="2489328" cy="76203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D9137B1-A2E1-4BE0-A6D5-BEFD4E836F55}"/>
              </a:ext>
            </a:extLst>
          </p:cNvPr>
          <p:cNvSpPr txBox="1"/>
          <p:nvPr/>
        </p:nvSpPr>
        <p:spPr>
          <a:xfrm>
            <a:off x="956767" y="3510268"/>
            <a:ext cx="4801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同步调用和异步调用同时存在导致的混乱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B8625E-C9F9-4509-960B-F352276B4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823" y="4208475"/>
            <a:ext cx="6985359" cy="259728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4C06B06-CFC6-47FD-A54E-E273AB6AF87C}"/>
              </a:ext>
            </a:extLst>
          </p:cNvPr>
          <p:cNvSpPr txBox="1"/>
          <p:nvPr/>
        </p:nvSpPr>
        <p:spPr>
          <a:xfrm>
            <a:off x="9021663" y="4768453"/>
            <a:ext cx="22733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因此，如果这段代码在源文件中出现的位置不同，在控制台上打印的</a:t>
            </a:r>
            <a:r>
              <a:rPr lang="en-US" altLang="zh-CN" dirty="0"/>
              <a:t>log</a:t>
            </a:r>
            <a:r>
              <a:rPr lang="zh-CN" altLang="en-US" dirty="0"/>
              <a:t>消息顺序也会不同。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4879" y="1385800"/>
            <a:ext cx="4839882" cy="182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81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39C48C5-F51E-4C89-88B8-6E6502B18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911" y="1600101"/>
            <a:ext cx="8769801" cy="398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07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17281BB-6937-48C3-B342-66C36B1AB79C}"/>
              </a:ext>
            </a:extLst>
          </p:cNvPr>
          <p:cNvSpPr txBox="1"/>
          <p:nvPr/>
        </p:nvSpPr>
        <p:spPr>
          <a:xfrm>
            <a:off x="1172791" y="519981"/>
            <a:ext cx="1931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/>
              <a:t>Promise#then</a:t>
            </a:r>
            <a:endParaRPr lang="en-US" altLang="zh-CN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3B5189-2A34-4F22-A5E4-AFAF208BB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799" y="1096045"/>
            <a:ext cx="4115011" cy="408326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62C676C-40F9-4881-854D-EB1ABA1EF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343" y="1096046"/>
            <a:ext cx="3454691" cy="408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93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3827EC1-F5A3-4EA9-8F44-D635BFBEA294}"/>
              </a:ext>
            </a:extLst>
          </p:cNvPr>
          <p:cNvSpPr txBox="1"/>
          <p:nvPr/>
        </p:nvSpPr>
        <p:spPr>
          <a:xfrm>
            <a:off x="812751" y="303957"/>
            <a:ext cx="4164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promise chain </a:t>
            </a:r>
            <a:r>
              <a:rPr lang="zh-CN" altLang="en-US" sz="2400" dirty="0"/>
              <a:t>中如何传递参数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3C7808-C896-4936-9F2D-2B95559A1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59" y="1168053"/>
            <a:ext cx="4661140" cy="414676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075C9C9-3E88-42DB-9FA4-CDB835A6C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319" y="375965"/>
            <a:ext cx="5740740" cy="626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7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C576752-9360-4BE4-938A-0FFD46010CA1}"/>
              </a:ext>
            </a:extLst>
          </p:cNvPr>
          <p:cNvSpPr txBox="1"/>
          <p:nvPr/>
        </p:nvSpPr>
        <p:spPr>
          <a:xfrm>
            <a:off x="884759" y="447973"/>
            <a:ext cx="5621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每次调用</a:t>
            </a:r>
            <a:r>
              <a:rPr lang="en-US" altLang="zh-CN" sz="2000" dirty="0"/>
              <a:t>then</a:t>
            </a:r>
            <a:r>
              <a:rPr lang="zh-CN" altLang="en-US" sz="2000" dirty="0"/>
              <a:t>都会返回一个新创建的</a:t>
            </a:r>
            <a:r>
              <a:rPr lang="en-US" altLang="zh-CN" sz="2000" dirty="0"/>
              <a:t>promise</a:t>
            </a:r>
            <a:r>
              <a:rPr lang="zh-CN" altLang="en-US" sz="2000" dirty="0"/>
              <a:t>对象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9D03D5-138C-4804-B85B-89317A446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023" y="3760341"/>
            <a:ext cx="7969660" cy="288939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4867C2D-8375-46DD-BFD1-434E4B502AB3}"/>
              </a:ext>
            </a:extLst>
          </p:cNvPr>
          <p:cNvSpPr txBox="1"/>
          <p:nvPr/>
        </p:nvSpPr>
        <p:spPr>
          <a:xfrm>
            <a:off x="7365479" y="1024038"/>
            <a:ext cx="38652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我们在对</a:t>
            </a:r>
            <a:r>
              <a:rPr lang="en-US" altLang="zh-CN" dirty="0">
                <a:solidFill>
                  <a:srgbClr val="FF0000"/>
                </a:solidFill>
              </a:rPr>
              <a:t>Promise</a:t>
            </a:r>
            <a:r>
              <a:rPr lang="zh-CN" altLang="en-US" dirty="0">
                <a:solidFill>
                  <a:srgbClr val="FF0000"/>
                </a:solidFill>
              </a:rPr>
              <a:t>进行扩展的时候需要牢牢记住这一点，否则稍不留神就有可能对错误的</a:t>
            </a:r>
            <a:r>
              <a:rPr lang="en-US" altLang="zh-CN" dirty="0">
                <a:solidFill>
                  <a:srgbClr val="FF0000"/>
                </a:solidFill>
              </a:rPr>
              <a:t>promise</a:t>
            </a:r>
            <a:r>
              <a:rPr lang="zh-CN" altLang="en-US" dirty="0">
                <a:solidFill>
                  <a:srgbClr val="FF0000"/>
                </a:solidFill>
              </a:rPr>
              <a:t>对象进行了处理。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75" y="1024038"/>
            <a:ext cx="5160124" cy="223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706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807" y="517560"/>
            <a:ext cx="4066667" cy="22095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930" y="517560"/>
            <a:ext cx="4677014" cy="2209524"/>
          </a:xfrm>
          <a:prstGeom prst="rect">
            <a:avLst/>
          </a:prstGeom>
        </p:spPr>
      </p:pic>
      <p:sp>
        <p:nvSpPr>
          <p:cNvPr id="7" name="左右箭头 6"/>
          <p:cNvSpPr/>
          <p:nvPr/>
        </p:nvSpPr>
        <p:spPr>
          <a:xfrm>
            <a:off x="5371871" y="1380006"/>
            <a:ext cx="806059" cy="43611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807" y="3544317"/>
            <a:ext cx="4086569" cy="194421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7930" y="3547837"/>
            <a:ext cx="4383069" cy="1940696"/>
          </a:xfrm>
          <a:prstGeom prst="rect">
            <a:avLst/>
          </a:prstGeom>
        </p:spPr>
      </p:pic>
      <p:sp>
        <p:nvSpPr>
          <p:cNvPr id="10" name="左右箭头 9"/>
          <p:cNvSpPr/>
          <p:nvPr/>
        </p:nvSpPr>
        <p:spPr>
          <a:xfrm>
            <a:off x="5403377" y="4336405"/>
            <a:ext cx="774554" cy="43204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707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52FA698-918C-48AA-BC8D-5B883E0FF9FC}"/>
              </a:ext>
            </a:extLst>
          </p:cNvPr>
          <p:cNvSpPr txBox="1"/>
          <p:nvPr/>
        </p:nvSpPr>
        <p:spPr>
          <a:xfrm>
            <a:off x="884759" y="231949"/>
            <a:ext cx="1563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/>
              <a:t>Promise.all</a:t>
            </a:r>
            <a:endParaRPr lang="en-US" altLang="zh-CN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2E44B92-DD54-485C-8911-ED5EC157A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351" y="1168053"/>
            <a:ext cx="5626971" cy="44084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A0FEF24-DB4F-40A3-A48E-CC3D8DBB4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43" y="1168053"/>
            <a:ext cx="5085399" cy="377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604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0EA640E-34BF-487B-B3F2-2103845D4629}"/>
              </a:ext>
            </a:extLst>
          </p:cNvPr>
          <p:cNvSpPr txBox="1"/>
          <p:nvPr/>
        </p:nvSpPr>
        <p:spPr>
          <a:xfrm>
            <a:off x="524719" y="375965"/>
            <a:ext cx="1806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/>
              <a:t>Promise.race</a:t>
            </a:r>
            <a:endParaRPr lang="en-US" altLang="zh-CN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5485CC-8E6C-4E8B-BA4D-614319760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51" y="1695502"/>
            <a:ext cx="5023108" cy="357523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359" y="2006929"/>
            <a:ext cx="5619048" cy="2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36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H_Others_1"/>
          <p:cNvSpPr txBox="1"/>
          <p:nvPr>
            <p:custDataLst>
              <p:tags r:id="rId1"/>
            </p:custDataLst>
          </p:nvPr>
        </p:nvSpPr>
        <p:spPr>
          <a:xfrm>
            <a:off x="2443844" y="2383906"/>
            <a:ext cx="3556906" cy="176971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115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 录</a:t>
            </a:r>
          </a:p>
        </p:txBody>
      </p:sp>
      <p:sp>
        <p:nvSpPr>
          <p:cNvPr id="19" name="MH_Others_2"/>
          <p:cNvSpPr txBox="1"/>
          <p:nvPr>
            <p:custDataLst>
              <p:tags r:id="rId2"/>
            </p:custDataLst>
          </p:nvPr>
        </p:nvSpPr>
        <p:spPr>
          <a:xfrm>
            <a:off x="2316025" y="4171824"/>
            <a:ext cx="3812544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44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MH_Entry_1"/>
          <p:cNvSpPr/>
          <p:nvPr>
            <p:custDataLst>
              <p:tags r:id="rId3"/>
            </p:custDataLst>
          </p:nvPr>
        </p:nvSpPr>
        <p:spPr>
          <a:xfrm>
            <a:off x="7613912" y="1858972"/>
            <a:ext cx="2466542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Promise</a:t>
            </a:r>
            <a:r>
              <a:rPr lang="zh-CN" altLang="en-US" sz="3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简介</a:t>
            </a:r>
            <a:endParaRPr lang="en-US" altLang="zh-CN" sz="3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MH_Entry_2"/>
          <p:cNvSpPr/>
          <p:nvPr>
            <p:custDataLst>
              <p:tags r:id="rId4"/>
            </p:custDataLst>
          </p:nvPr>
        </p:nvSpPr>
        <p:spPr>
          <a:xfrm>
            <a:off x="7613912" y="2908241"/>
            <a:ext cx="2466542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 sz="3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Promise</a:t>
            </a:r>
            <a:r>
              <a:rPr lang="zh-CN" altLang="en-US" sz="3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实战</a:t>
            </a:r>
            <a:endParaRPr lang="zh-CN" altLang="en-US" sz="1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MH_Entry_3"/>
          <p:cNvSpPr/>
          <p:nvPr>
            <p:custDataLst>
              <p:tags r:id="rId5"/>
            </p:custDataLst>
          </p:nvPr>
        </p:nvSpPr>
        <p:spPr>
          <a:xfrm>
            <a:off x="7613912" y="3957510"/>
            <a:ext cx="2466542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 sz="3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Promise</a:t>
            </a:r>
            <a:r>
              <a:rPr lang="zh-CN" altLang="en-US" sz="3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扩展</a:t>
            </a:r>
            <a:endParaRPr lang="zh-CN" altLang="en-US" sz="1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MH_Entry_4"/>
          <p:cNvSpPr/>
          <p:nvPr>
            <p:custDataLst>
              <p:tags r:id="rId6"/>
            </p:custDataLst>
          </p:nvPr>
        </p:nvSpPr>
        <p:spPr>
          <a:xfrm>
            <a:off x="7613912" y="5006778"/>
            <a:ext cx="2466542" cy="4924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 sz="3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Promise API</a:t>
            </a:r>
          </a:p>
        </p:txBody>
      </p:sp>
    </p:spTree>
    <p:extLst>
      <p:ext uri="{BB962C8B-B14F-4D97-AF65-F5344CB8AC3E}">
        <p14:creationId xmlns:p14="http://schemas.microsoft.com/office/powerpoint/2010/main" val="22911699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airplan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13" grpId="0"/>
      <p:bldP spid="14" grpId="0"/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238958" y="3493258"/>
            <a:ext cx="4380840" cy="969916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16" tIns="36357" rIns="72716" bIns="36357" rtlCol="0" anchor="ctr"/>
          <a:lstStyle/>
          <a:p>
            <a:pPr algn="ctr"/>
            <a:endParaRPr lang="zh-CN" altLang="en-US" sz="1509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919193" y="2214972"/>
            <a:ext cx="1020367" cy="10203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MH_Entry_1"/>
          <p:cNvSpPr/>
          <p:nvPr>
            <p:custDataLst>
              <p:tags r:id="rId1"/>
            </p:custDataLst>
          </p:nvPr>
        </p:nvSpPr>
        <p:spPr>
          <a:xfrm>
            <a:off x="5161541" y="3731932"/>
            <a:ext cx="2535673" cy="492571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320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Promise</a:t>
            </a:r>
            <a:r>
              <a:rPr lang="zh-CN" altLang="en-US" sz="320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扩展</a:t>
            </a:r>
            <a:endParaRPr lang="zh-CN" altLang="en-US" sz="140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5277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40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4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7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8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4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4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7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8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5" grpId="0"/>
          <p:bldP spid="9" grpId="0"/>
          <p:bldP spid="10" grpId="0"/>
          <p:bldP spid="11" grpId="0"/>
          <p:bldP spid="12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72791" y="447973"/>
            <a:ext cx="514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使用</a:t>
            </a:r>
            <a:r>
              <a:rPr lang="en-US" altLang="zh-CN" sz="2400" dirty="0" err="1"/>
              <a:t>Promise.race</a:t>
            </a:r>
            <a:r>
              <a:rPr lang="zh-CN" altLang="en-US" sz="2400" dirty="0"/>
              <a:t>和</a:t>
            </a:r>
            <a:r>
              <a:rPr lang="en-US" altLang="zh-CN" sz="2400" dirty="0"/>
              <a:t>delay</a:t>
            </a:r>
            <a:r>
              <a:rPr lang="zh-CN" altLang="en-US" sz="2400" dirty="0"/>
              <a:t>取消</a:t>
            </a:r>
            <a:r>
              <a:rPr lang="en-US" altLang="zh-CN" sz="2400" dirty="0"/>
              <a:t>XHR</a:t>
            </a:r>
            <a:r>
              <a:rPr lang="zh-CN" altLang="en-US" sz="2400" dirty="0" smtClean="0"/>
              <a:t>请求</a:t>
            </a:r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1316807" y="1024037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/>
              <a:t>首先来看一个例子：</a:t>
            </a:r>
            <a:endParaRPr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047" y="1744117"/>
            <a:ext cx="5847619" cy="4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7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16807" y="375965"/>
            <a:ext cx="97930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到这里，我想各位读者都已经对如何使用</a:t>
            </a:r>
            <a:r>
              <a:rPr lang="en-US" altLang="zh-CN" sz="1600" dirty="0"/>
              <a:t>Promise</a:t>
            </a:r>
            <a:r>
              <a:rPr lang="zh-CN" altLang="en-US" sz="1600" dirty="0"/>
              <a:t>来取消一个</a:t>
            </a:r>
            <a:r>
              <a:rPr lang="en-US" altLang="zh-CN" sz="1600" dirty="0"/>
              <a:t>XHR</a:t>
            </a:r>
            <a:r>
              <a:rPr lang="zh-CN" altLang="en-US" sz="1600" dirty="0"/>
              <a:t>请求都有一些思路了吧</a:t>
            </a:r>
            <a:r>
              <a:rPr lang="zh-CN" altLang="en-US" sz="1600" dirty="0" smtClean="0"/>
              <a:t>。</a:t>
            </a:r>
            <a:endParaRPr lang="zh-CN" altLang="en-US" sz="1600" dirty="0"/>
          </a:p>
          <a:p>
            <a:r>
              <a:rPr lang="zh-CN" altLang="en-US" sz="1600" dirty="0"/>
              <a:t>取消</a:t>
            </a:r>
            <a:r>
              <a:rPr lang="en-US" altLang="zh-CN" sz="1600" dirty="0"/>
              <a:t>XHR</a:t>
            </a:r>
            <a:r>
              <a:rPr lang="zh-CN" altLang="en-US" sz="1600" dirty="0"/>
              <a:t>操作本身的话并不难，只需要调用 </a:t>
            </a:r>
            <a:r>
              <a:rPr lang="en-US" altLang="zh-CN" sz="1600" dirty="0" err="1"/>
              <a:t>XMLHttpRequest</a:t>
            </a:r>
            <a:r>
              <a:rPr lang="en-US" altLang="zh-CN" sz="1600" dirty="0"/>
              <a:t> </a:t>
            </a:r>
            <a:r>
              <a:rPr lang="zh-CN" altLang="en-US" sz="1600" dirty="0"/>
              <a:t>对象的 </a:t>
            </a:r>
            <a:r>
              <a:rPr lang="en-US" altLang="zh-CN" sz="1600" dirty="0"/>
              <a:t>abort() </a:t>
            </a:r>
            <a:r>
              <a:rPr lang="zh-CN" altLang="en-US" sz="1600" dirty="0"/>
              <a:t>方法就可以了</a:t>
            </a:r>
            <a:r>
              <a:rPr lang="zh-CN" altLang="en-US" sz="1600" dirty="0" smtClean="0"/>
              <a:t>。</a:t>
            </a:r>
            <a:endParaRPr lang="zh-CN" altLang="en-US" sz="1600" dirty="0"/>
          </a:p>
          <a:p>
            <a:r>
              <a:rPr lang="zh-CN" altLang="en-US" sz="1600" dirty="0"/>
              <a:t>为了能在外部调用 </a:t>
            </a:r>
            <a:r>
              <a:rPr lang="en-US" altLang="zh-CN" sz="1600" dirty="0"/>
              <a:t>abort() </a:t>
            </a:r>
            <a:r>
              <a:rPr lang="zh-CN" altLang="en-US" sz="1600" dirty="0"/>
              <a:t>方法，我们先对之前本节出现的 </a:t>
            </a:r>
            <a:r>
              <a:rPr lang="en-US" altLang="zh-CN" sz="1600" dirty="0" err="1"/>
              <a:t>getURL</a:t>
            </a:r>
            <a:r>
              <a:rPr lang="en-US" altLang="zh-CN" sz="1600" dirty="0"/>
              <a:t> </a:t>
            </a:r>
            <a:r>
              <a:rPr lang="zh-CN" altLang="en-US" sz="1600" dirty="0"/>
              <a:t>进行简单的扩展，</a:t>
            </a:r>
            <a:r>
              <a:rPr lang="en-US" altLang="zh-CN" sz="1600" dirty="0" err="1"/>
              <a:t>cancelableXHR</a:t>
            </a:r>
            <a:r>
              <a:rPr lang="en-US" altLang="zh-CN" sz="1600" dirty="0"/>
              <a:t> </a:t>
            </a:r>
            <a:r>
              <a:rPr lang="zh-CN" altLang="en-US" sz="1600" dirty="0"/>
              <a:t>方法除了返回一个包装了</a:t>
            </a:r>
            <a:r>
              <a:rPr lang="en-US" altLang="zh-CN" sz="1600" dirty="0"/>
              <a:t>XHR</a:t>
            </a:r>
            <a:r>
              <a:rPr lang="zh-CN" altLang="en-US" sz="1600" dirty="0"/>
              <a:t>的</a:t>
            </a:r>
            <a:r>
              <a:rPr lang="en-US" altLang="zh-CN" sz="1600" dirty="0"/>
              <a:t>promise</a:t>
            </a:r>
            <a:r>
              <a:rPr lang="zh-CN" altLang="en-US" sz="1600" dirty="0"/>
              <a:t>对象之外，还返回了一个用于取消该</a:t>
            </a:r>
            <a:r>
              <a:rPr lang="en-US" altLang="zh-CN" sz="1600" dirty="0"/>
              <a:t>XHR</a:t>
            </a:r>
            <a:r>
              <a:rPr lang="zh-CN" altLang="en-US" sz="1600" dirty="0"/>
              <a:t>请求的</a:t>
            </a:r>
            <a:r>
              <a:rPr lang="en-US" altLang="zh-CN" sz="1600" dirty="0"/>
              <a:t>abort</a:t>
            </a:r>
            <a:r>
              <a:rPr lang="zh-CN" altLang="en-US" sz="1600" dirty="0"/>
              <a:t>方法。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018" y="1469670"/>
            <a:ext cx="5081606" cy="530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39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238958" y="3493258"/>
            <a:ext cx="4380840" cy="969916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16" tIns="36357" rIns="72716" bIns="36357" rtlCol="0" anchor="ctr"/>
          <a:lstStyle/>
          <a:p>
            <a:pPr algn="ctr"/>
            <a:endParaRPr lang="zh-CN" altLang="en-US" sz="1509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919193" y="2214972"/>
            <a:ext cx="1020367" cy="102036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MH_Entry_1"/>
          <p:cNvSpPr/>
          <p:nvPr>
            <p:custDataLst>
              <p:tags r:id="rId1"/>
            </p:custDataLst>
          </p:nvPr>
        </p:nvSpPr>
        <p:spPr>
          <a:xfrm>
            <a:off x="5161541" y="3731932"/>
            <a:ext cx="2535673" cy="492571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320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Promise</a:t>
            </a:r>
            <a:r>
              <a:rPr lang="zh-CN" altLang="en-US" sz="320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320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API</a:t>
            </a:r>
            <a:endParaRPr lang="zh-CN" altLang="en-US" sz="140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3207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40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4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7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8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4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4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7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8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5" grpId="0"/>
          <p:bldP spid="9" grpId="0"/>
          <p:bldP spid="10" grpId="0"/>
          <p:bldP spid="11" grpId="0"/>
          <p:bldP spid="12" grpId="0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16807" y="519981"/>
            <a:ext cx="1931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/>
              <a:t>Promise#then</a:t>
            </a:r>
            <a:endParaRPr lang="en-US" altLang="zh-CN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1964879" y="1168053"/>
            <a:ext cx="449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语法：</a:t>
            </a:r>
            <a:r>
              <a:rPr lang="en-US" altLang="zh-CN" dirty="0" err="1"/>
              <a:t>promise.then</a:t>
            </a:r>
            <a:r>
              <a:rPr lang="en-US" altLang="zh-CN" dirty="0"/>
              <a:t>(</a:t>
            </a:r>
            <a:r>
              <a:rPr lang="en-US" altLang="zh-CN" dirty="0" err="1"/>
              <a:t>onFulfilled</a:t>
            </a:r>
            <a:r>
              <a:rPr lang="en-US" altLang="zh-CN" dirty="0"/>
              <a:t>, </a:t>
            </a:r>
            <a:r>
              <a:rPr lang="en-US" altLang="zh-CN" dirty="0" err="1"/>
              <a:t>onRejected</a:t>
            </a:r>
            <a:r>
              <a:rPr lang="en-US" altLang="zh-CN" dirty="0"/>
              <a:t>);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071" y="2608213"/>
            <a:ext cx="5028571" cy="1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0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72791" y="375965"/>
            <a:ext cx="2013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/>
              <a:t>Promise#catch</a:t>
            </a:r>
            <a:endParaRPr lang="en-US" altLang="zh-CN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1964879" y="1024037"/>
            <a:ext cx="3458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语法：</a:t>
            </a:r>
            <a:r>
              <a:rPr lang="en-US" altLang="zh-CN" dirty="0" err="1"/>
              <a:t>promise.catch</a:t>
            </a:r>
            <a:r>
              <a:rPr lang="en-US" altLang="zh-CN" dirty="0"/>
              <a:t>(</a:t>
            </a:r>
            <a:r>
              <a:rPr lang="en-US" altLang="zh-CN" dirty="0" err="1"/>
              <a:t>onRejected</a:t>
            </a:r>
            <a:r>
              <a:rPr lang="en-US" altLang="zh-CN" dirty="0"/>
              <a:t>);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134" y="2392189"/>
            <a:ext cx="5190476" cy="1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09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72791" y="447973"/>
            <a:ext cx="2174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/>
              <a:t>Promise.resolve</a:t>
            </a:r>
            <a:endParaRPr lang="en-US" altLang="zh-CN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2036887" y="1096045"/>
            <a:ext cx="34570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语法：</a:t>
            </a:r>
            <a:r>
              <a:rPr lang="en-US" altLang="zh-CN" dirty="0" err="1"/>
              <a:t>Promise.resolve</a:t>
            </a:r>
            <a:r>
              <a:rPr lang="en-US" altLang="zh-CN" dirty="0"/>
              <a:t>(promise); </a:t>
            </a:r>
            <a:endParaRPr lang="en-US" altLang="zh-CN" dirty="0" smtClean="0"/>
          </a:p>
          <a:p>
            <a:r>
              <a:rPr lang="en-US" altLang="zh-CN" dirty="0" smtClean="0"/>
              <a:t>             </a:t>
            </a:r>
            <a:r>
              <a:rPr lang="en-US" altLang="zh-CN" dirty="0" err="1" smtClean="0"/>
              <a:t>Promise.resolve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thenable</a:t>
            </a:r>
            <a:r>
              <a:rPr lang="en-US" altLang="zh-CN" dirty="0"/>
              <a:t>); 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    </a:t>
            </a:r>
            <a:r>
              <a:rPr lang="en-US" altLang="zh-CN" dirty="0" err="1" smtClean="0"/>
              <a:t>Promise.resolve</a:t>
            </a:r>
            <a:r>
              <a:rPr lang="en-US" altLang="zh-CN" dirty="0" smtClean="0"/>
              <a:t>(object</a:t>
            </a:r>
            <a:r>
              <a:rPr lang="en-US" altLang="zh-CN" dirty="0"/>
              <a:t>);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807" y="2608213"/>
            <a:ext cx="5238095" cy="239047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933431" y="2019375"/>
            <a:ext cx="439248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虽然每种情况都会返回</a:t>
            </a:r>
            <a:r>
              <a:rPr lang="en-US" altLang="zh-CN" sz="1600" dirty="0"/>
              <a:t>promise</a:t>
            </a:r>
            <a:r>
              <a:rPr lang="zh-CN" altLang="en-US" sz="1600" dirty="0"/>
              <a:t>对象，但是大体来说主要分为下面</a:t>
            </a:r>
            <a:r>
              <a:rPr lang="en-US" altLang="zh-CN" sz="1600" dirty="0"/>
              <a:t>3</a:t>
            </a:r>
            <a:r>
              <a:rPr lang="zh-CN" altLang="en-US" sz="1600" dirty="0"/>
              <a:t>类。</a:t>
            </a:r>
          </a:p>
          <a:p>
            <a:endParaRPr lang="zh-CN" altLang="en-US" sz="1600" dirty="0"/>
          </a:p>
          <a:p>
            <a:r>
              <a:rPr lang="zh-CN" altLang="en-US" sz="1600" dirty="0"/>
              <a:t>接收到</a:t>
            </a:r>
            <a:r>
              <a:rPr lang="en-US" altLang="zh-CN" sz="1600" dirty="0"/>
              <a:t>promise</a:t>
            </a:r>
            <a:r>
              <a:rPr lang="zh-CN" altLang="en-US" sz="1600" dirty="0"/>
              <a:t>对象参数的时候</a:t>
            </a:r>
          </a:p>
          <a:p>
            <a:r>
              <a:rPr lang="zh-CN" altLang="en-US" sz="1600" dirty="0"/>
              <a:t>返回的还是接收到的</a:t>
            </a:r>
            <a:r>
              <a:rPr lang="en-US" altLang="zh-CN" sz="1600" dirty="0"/>
              <a:t>promise</a:t>
            </a:r>
            <a:r>
              <a:rPr lang="zh-CN" altLang="en-US" sz="1600" dirty="0"/>
              <a:t>对象</a:t>
            </a:r>
          </a:p>
          <a:p>
            <a:endParaRPr lang="zh-CN" altLang="en-US" sz="1600" dirty="0"/>
          </a:p>
          <a:p>
            <a:r>
              <a:rPr lang="zh-CN" altLang="en-US" sz="1600" dirty="0"/>
              <a:t>接收到</a:t>
            </a:r>
            <a:r>
              <a:rPr lang="en-US" altLang="zh-CN" sz="1600" dirty="0" err="1"/>
              <a:t>thenable</a:t>
            </a:r>
            <a:r>
              <a:rPr lang="zh-CN" altLang="en-US" sz="1600" dirty="0"/>
              <a:t>类型的对象的时候</a:t>
            </a:r>
          </a:p>
          <a:p>
            <a:r>
              <a:rPr lang="zh-CN" altLang="en-US" sz="1600" dirty="0"/>
              <a:t>返回一个新的</a:t>
            </a:r>
            <a:r>
              <a:rPr lang="en-US" altLang="zh-CN" sz="1600" dirty="0"/>
              <a:t>promise</a:t>
            </a:r>
            <a:r>
              <a:rPr lang="zh-CN" altLang="en-US" sz="1600" dirty="0"/>
              <a:t>对象，这个对象具有一个 </a:t>
            </a:r>
            <a:r>
              <a:rPr lang="en-US" altLang="zh-CN" sz="1600" dirty="0"/>
              <a:t>then </a:t>
            </a:r>
            <a:r>
              <a:rPr lang="zh-CN" altLang="en-US" sz="1600" dirty="0"/>
              <a:t>方法</a:t>
            </a:r>
          </a:p>
          <a:p>
            <a:endParaRPr lang="zh-CN" altLang="en-US" sz="1600" dirty="0"/>
          </a:p>
          <a:p>
            <a:r>
              <a:rPr lang="zh-CN" altLang="en-US" sz="1600" dirty="0"/>
              <a:t>接收的参数为其他类型的时候（包括</a:t>
            </a:r>
            <a:r>
              <a:rPr lang="en-US" altLang="zh-CN" sz="1600" dirty="0"/>
              <a:t>JavaScript</a:t>
            </a:r>
            <a:r>
              <a:rPr lang="zh-CN" altLang="en-US" sz="1600" dirty="0" smtClean="0"/>
              <a:t>对象或</a:t>
            </a:r>
            <a:r>
              <a:rPr lang="en-US" altLang="zh-CN" sz="1600" dirty="0"/>
              <a:t>null</a:t>
            </a:r>
            <a:r>
              <a:rPr lang="zh-CN" altLang="en-US" sz="1600" dirty="0"/>
              <a:t>等）</a:t>
            </a:r>
          </a:p>
          <a:p>
            <a:r>
              <a:rPr lang="zh-CN" altLang="en-US" sz="1600" dirty="0"/>
              <a:t>返回一个将该对象作为值的新</a:t>
            </a:r>
            <a:r>
              <a:rPr lang="en-US" altLang="zh-CN" sz="1600" dirty="0"/>
              <a:t>promise</a:t>
            </a:r>
            <a:r>
              <a:rPr lang="zh-CN" altLang="en-US" sz="1600" dirty="0"/>
              <a:t>对象</a:t>
            </a:r>
          </a:p>
        </p:txBody>
      </p:sp>
    </p:spTree>
    <p:extLst>
      <p:ext uri="{BB962C8B-B14F-4D97-AF65-F5344CB8AC3E}">
        <p14:creationId xmlns:p14="http://schemas.microsoft.com/office/powerpoint/2010/main" val="376670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28775" y="375965"/>
            <a:ext cx="1991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/>
              <a:t>Promise.reject</a:t>
            </a:r>
            <a:endParaRPr lang="en-US" altLang="zh-CN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1676847" y="1024037"/>
            <a:ext cx="296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语法：</a:t>
            </a:r>
            <a:r>
              <a:rPr lang="en-US" altLang="zh-CN" dirty="0" err="1"/>
              <a:t>Promise.reject</a:t>
            </a:r>
            <a:r>
              <a:rPr lang="en-US" altLang="zh-CN" dirty="0"/>
              <a:t>(object)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32189" y="1672109"/>
            <a:ext cx="1563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/>
              <a:t>Promise.all</a:t>
            </a:r>
            <a:endParaRPr lang="en-US" altLang="zh-CN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1676847" y="2412514"/>
            <a:ext cx="3375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语法：</a:t>
            </a:r>
            <a:r>
              <a:rPr lang="en-US" altLang="zh-CN" dirty="0" err="1" smtClean="0"/>
              <a:t>Promise.all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promiseArray</a:t>
            </a:r>
            <a:r>
              <a:rPr lang="en-US" altLang="zh-CN" dirty="0"/>
              <a:t>);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168" y="3616325"/>
            <a:ext cx="4466667" cy="1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3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28775" y="375965"/>
            <a:ext cx="1806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/>
              <a:t>Promise.race</a:t>
            </a:r>
            <a:endParaRPr lang="en-US" altLang="zh-CN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1604839" y="952029"/>
            <a:ext cx="355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语法：</a:t>
            </a:r>
            <a:r>
              <a:rPr lang="en-US" altLang="zh-CN" dirty="0" err="1" smtClean="0"/>
              <a:t>Promise.race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promiseArray</a:t>
            </a:r>
            <a:r>
              <a:rPr lang="en-US" altLang="zh-CN" dirty="0"/>
              <a:t>);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587" y="2824237"/>
            <a:ext cx="4533333" cy="1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4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" y="0"/>
            <a:ext cx="12858045" cy="7232650"/>
          </a:xfrm>
          <a:prstGeom prst="rect">
            <a:avLst/>
          </a:prstGeom>
        </p:spPr>
      </p:pic>
      <p:sp>
        <p:nvSpPr>
          <p:cNvPr id="16" name="矩形 259"/>
          <p:cNvSpPr>
            <a:spLocks noChangeArrowheads="1"/>
          </p:cNvSpPr>
          <p:nvPr/>
        </p:nvSpPr>
        <p:spPr bwMode="auto">
          <a:xfrm>
            <a:off x="3189014" y="2032150"/>
            <a:ext cx="6583635" cy="1769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15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17" name="矩形 259"/>
          <p:cNvSpPr>
            <a:spLocks noChangeArrowheads="1"/>
          </p:cNvSpPr>
          <p:nvPr/>
        </p:nvSpPr>
        <p:spPr bwMode="auto">
          <a:xfrm>
            <a:off x="4053111" y="4264397"/>
            <a:ext cx="4742663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2800" dirty="0">
                <a:solidFill>
                  <a:schemeClr val="bg1"/>
                </a:solidFill>
                <a:cs typeface="Arial" panose="020B0604020202020204" pitchFamily="34" charset="0"/>
              </a:rPr>
              <a:t>感谢</a:t>
            </a:r>
            <a:r>
              <a:rPr lang="zh-CN" altLang="en-US" sz="2800" dirty="0" smtClean="0">
                <a:solidFill>
                  <a:schemeClr val="bg1"/>
                </a:solidFill>
                <a:cs typeface="Arial" panose="020B0604020202020204" pitchFamily="34" charset="0"/>
              </a:rPr>
              <a:t>聆听</a:t>
            </a:r>
            <a:endParaRPr lang="zh-CN" altLang="en-US" sz="2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1459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fractur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50"/>
                            </p:stCondLst>
                            <p:childTnLst>
                              <p:par>
                                <p:cTn id="1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5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238958" y="3493258"/>
            <a:ext cx="4380840" cy="96991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16" tIns="36357" rIns="72716" bIns="36357" rtlCol="0" anchor="ctr"/>
          <a:lstStyle/>
          <a:p>
            <a:pPr algn="ctr"/>
            <a:endParaRPr lang="zh-CN" altLang="en-US" sz="1509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919193" y="2214972"/>
            <a:ext cx="1020367" cy="1020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MH_Entry_1"/>
          <p:cNvSpPr/>
          <p:nvPr>
            <p:custDataLst>
              <p:tags r:id="rId1"/>
            </p:custDataLst>
          </p:nvPr>
        </p:nvSpPr>
        <p:spPr>
          <a:xfrm>
            <a:off x="5161541" y="3731932"/>
            <a:ext cx="2535673" cy="492571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320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Promise</a:t>
            </a:r>
            <a:r>
              <a:rPr lang="zh-CN" altLang="en-US" sz="320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简介</a:t>
            </a:r>
            <a:endParaRPr lang="en-US" altLang="zh-CN" sz="320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1515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40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4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7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8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4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4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7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8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5" grpId="0"/>
          <p:bldP spid="9" grpId="0"/>
          <p:bldP spid="10" grpId="0"/>
          <p:bldP spid="11" grpId="0"/>
          <p:bldP spid="12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E4FD487-28D6-46A9-91F6-C9CE823F650C}"/>
              </a:ext>
            </a:extLst>
          </p:cNvPr>
          <p:cNvSpPr txBox="1"/>
          <p:nvPr/>
        </p:nvSpPr>
        <p:spPr>
          <a:xfrm>
            <a:off x="1097390" y="1157452"/>
            <a:ext cx="10729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Promise</a:t>
            </a:r>
            <a:r>
              <a:rPr lang="zh-CN" altLang="en-US" sz="2400" dirty="0"/>
              <a:t>是抽象异步处理对象以及对其进行各种操作的组件。 </a:t>
            </a:r>
            <a:r>
              <a:rPr lang="en-US" altLang="zh-CN" sz="2400" dirty="0"/>
              <a:t>Promise</a:t>
            </a:r>
            <a:r>
              <a:rPr lang="zh-CN" altLang="en-US" sz="2400" dirty="0"/>
              <a:t>并不是从</a:t>
            </a:r>
            <a:r>
              <a:rPr lang="en-US" altLang="zh-CN" sz="2400" dirty="0"/>
              <a:t>JavaScript</a:t>
            </a:r>
            <a:r>
              <a:rPr lang="zh-CN" altLang="en-US" sz="2400" dirty="0"/>
              <a:t>中发祥的概念，</a:t>
            </a:r>
            <a:r>
              <a:rPr lang="en-US" altLang="zh-CN" sz="2400" dirty="0"/>
              <a:t>Promise</a:t>
            </a:r>
            <a:r>
              <a:rPr lang="zh-CN" altLang="en-US" sz="2400" dirty="0"/>
              <a:t>最初被提出是在 </a:t>
            </a:r>
            <a:r>
              <a:rPr lang="en-US" altLang="zh-CN" sz="2400" u="sng" dirty="0">
                <a:hlinkClick r:id="rId2"/>
              </a:rPr>
              <a:t>E</a:t>
            </a:r>
            <a:r>
              <a:rPr lang="zh-CN" altLang="en-US" sz="2400" u="sng" dirty="0">
                <a:hlinkClick r:id="rId2"/>
              </a:rPr>
              <a:t>语言</a:t>
            </a:r>
            <a:r>
              <a:rPr lang="zh-CN" altLang="en-US" sz="2400" dirty="0"/>
              <a:t>中， 它是基于并列</a:t>
            </a:r>
            <a:r>
              <a:rPr lang="en-US" altLang="zh-CN" sz="2400" dirty="0"/>
              <a:t>/</a:t>
            </a:r>
            <a:r>
              <a:rPr lang="zh-CN" altLang="en-US" sz="2400" dirty="0"/>
              <a:t>并行处理设计的一种编程语言。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C2876C3-6241-4D21-9826-7F397A8A64AB}"/>
              </a:ext>
            </a:extLst>
          </p:cNvPr>
          <p:cNvSpPr txBox="1"/>
          <p:nvPr/>
        </p:nvSpPr>
        <p:spPr>
          <a:xfrm>
            <a:off x="1135625" y="1428731"/>
            <a:ext cx="9037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DF15B3B-F122-4E98-9B34-277D0116045F}"/>
              </a:ext>
            </a:extLst>
          </p:cNvPr>
          <p:cNvSpPr txBox="1"/>
          <p:nvPr/>
        </p:nvSpPr>
        <p:spPr>
          <a:xfrm>
            <a:off x="1135625" y="3000191"/>
            <a:ext cx="4927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以前处理异步的方法：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E63B26C-18A7-4666-8C7C-208088A55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390" y="3804840"/>
            <a:ext cx="4927853" cy="214006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10C3039-9923-4FCE-B4B3-43F89E21E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391" y="3804840"/>
            <a:ext cx="4864350" cy="220356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BCEBEA9-9AE6-4AD1-9FDF-E444674AFF4F}"/>
              </a:ext>
            </a:extLst>
          </p:cNvPr>
          <p:cNvSpPr txBox="1"/>
          <p:nvPr/>
        </p:nvSpPr>
        <p:spPr>
          <a:xfrm>
            <a:off x="6543022" y="3000191"/>
            <a:ext cx="2570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Promise</a:t>
            </a:r>
            <a:r>
              <a:rPr lang="zh-CN" altLang="en-US" sz="2000" dirty="0"/>
              <a:t>处理异步方法</a:t>
            </a:r>
          </a:p>
        </p:txBody>
      </p:sp>
    </p:spTree>
    <p:extLst>
      <p:ext uri="{BB962C8B-B14F-4D97-AF65-F5344CB8AC3E}">
        <p14:creationId xmlns:p14="http://schemas.microsoft.com/office/powerpoint/2010/main" val="167285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4644C77-09D2-40B6-B240-F69E13E93F97}"/>
              </a:ext>
            </a:extLst>
          </p:cNvPr>
          <p:cNvSpPr txBox="1"/>
          <p:nvPr/>
        </p:nvSpPr>
        <p:spPr>
          <a:xfrm>
            <a:off x="1244799" y="375965"/>
            <a:ext cx="71756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在 </a:t>
            </a:r>
            <a:r>
              <a:rPr lang="en-US" altLang="zh-CN" sz="2400" u="sng" dirty="0">
                <a:hlinkClick r:id="rId2"/>
              </a:rPr>
              <a:t>ES6 Promises</a:t>
            </a:r>
            <a:r>
              <a:rPr lang="en-US" altLang="zh-CN" sz="2400" dirty="0"/>
              <a:t> </a:t>
            </a:r>
            <a:r>
              <a:rPr lang="zh-CN" altLang="en-US" sz="2400" dirty="0"/>
              <a:t>标准中定义的</a:t>
            </a:r>
            <a:r>
              <a:rPr lang="en-US" altLang="zh-CN" sz="2400" dirty="0"/>
              <a:t>API</a:t>
            </a:r>
            <a:r>
              <a:rPr lang="zh-CN" altLang="en-US" sz="2400" dirty="0"/>
              <a:t>，大致有以下三种：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65609D7-CE21-4737-9C57-86C711AD00BE}"/>
              </a:ext>
            </a:extLst>
          </p:cNvPr>
          <p:cNvSpPr txBox="1"/>
          <p:nvPr/>
        </p:nvSpPr>
        <p:spPr>
          <a:xfrm>
            <a:off x="1244799" y="1008555"/>
            <a:ext cx="100811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Constructor</a:t>
            </a:r>
            <a:r>
              <a:rPr lang="zh-CN" altLang="en-US" sz="2400" b="1" dirty="0"/>
              <a:t>：</a:t>
            </a:r>
            <a:r>
              <a:rPr lang="en-US" altLang="zh-CN" sz="2400" b="1" dirty="0"/>
              <a:t>【</a:t>
            </a:r>
            <a:r>
              <a:rPr lang="zh-CN" altLang="en-US" sz="2400" b="1" dirty="0"/>
              <a:t>构造方法</a:t>
            </a:r>
            <a:r>
              <a:rPr lang="en-US" altLang="zh-CN" sz="2400" b="1" dirty="0"/>
              <a:t>】</a:t>
            </a:r>
          </a:p>
          <a:p>
            <a:r>
              <a:rPr lang="en-US" altLang="zh-CN" sz="2400" dirty="0"/>
              <a:t>      </a:t>
            </a:r>
            <a:r>
              <a:rPr lang="en-US" altLang="zh-CN" sz="2000" dirty="0"/>
              <a:t>Promise</a:t>
            </a:r>
            <a:r>
              <a:rPr lang="zh-CN" altLang="en-US" sz="2000" dirty="0"/>
              <a:t>类似于 </a:t>
            </a:r>
            <a:r>
              <a:rPr lang="en-US" altLang="zh-CN" sz="2000" dirty="0" err="1"/>
              <a:t>XMLHttpRequest</a:t>
            </a:r>
            <a:r>
              <a:rPr lang="zh-CN" altLang="en-US" sz="2000" dirty="0"/>
              <a:t>，从构造函数 </a:t>
            </a:r>
            <a:r>
              <a:rPr lang="en-US" altLang="zh-CN" sz="2000" dirty="0"/>
              <a:t>Promise </a:t>
            </a:r>
            <a:r>
              <a:rPr lang="zh-CN" altLang="en-US" sz="2000" dirty="0"/>
              <a:t>来创建一个新建新</a:t>
            </a:r>
            <a:r>
              <a:rPr lang="en-US" altLang="zh-CN" sz="2000" dirty="0"/>
              <a:t>promise</a:t>
            </a:r>
            <a:r>
              <a:rPr lang="zh-CN" altLang="en-US" sz="2000" dirty="0"/>
              <a:t>对象作为接口。要想创建一个</a:t>
            </a:r>
            <a:r>
              <a:rPr lang="en-US" altLang="zh-CN" sz="2000" dirty="0"/>
              <a:t>promise</a:t>
            </a:r>
            <a:r>
              <a:rPr lang="zh-CN" altLang="en-US" sz="2000" dirty="0"/>
              <a:t>对象、可以使用</a:t>
            </a:r>
            <a:r>
              <a:rPr lang="en-US" altLang="zh-CN" sz="2000" dirty="0"/>
              <a:t>new</a:t>
            </a:r>
            <a:r>
              <a:rPr lang="zh-CN" altLang="en-US" sz="2000" dirty="0"/>
              <a:t>来调用</a:t>
            </a:r>
            <a:r>
              <a:rPr lang="en-US" altLang="zh-CN" sz="2000" dirty="0"/>
              <a:t>Promise</a:t>
            </a:r>
            <a:r>
              <a:rPr lang="zh-CN" altLang="en-US" sz="2000" dirty="0"/>
              <a:t>的构造器来进行实例化。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E176DF0-1095-4738-A1AC-2BC696843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899" y="2626030"/>
            <a:ext cx="5200917" cy="91444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684571E-D3E0-4142-A188-29ABC46C06A5}"/>
              </a:ext>
            </a:extLst>
          </p:cNvPr>
          <p:cNvSpPr txBox="1"/>
          <p:nvPr/>
        </p:nvSpPr>
        <p:spPr>
          <a:xfrm>
            <a:off x="1244799" y="3976365"/>
            <a:ext cx="1008111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Instance Method</a:t>
            </a:r>
            <a:r>
              <a:rPr lang="zh-CN" altLang="en-US" sz="2400" b="1" dirty="0"/>
              <a:t>：</a:t>
            </a:r>
            <a:r>
              <a:rPr lang="en-US" altLang="zh-CN" sz="2400" b="1" dirty="0"/>
              <a:t>【</a:t>
            </a:r>
            <a:r>
              <a:rPr lang="zh-CN" altLang="en-US" sz="2400" b="1" dirty="0"/>
              <a:t>实例方法</a:t>
            </a:r>
            <a:r>
              <a:rPr lang="en-US" altLang="zh-CN" sz="2400" b="1" dirty="0"/>
              <a:t>】</a:t>
            </a:r>
          </a:p>
          <a:p>
            <a:r>
              <a:rPr lang="zh-CN" altLang="en-US" sz="2000" dirty="0"/>
              <a:t>      对通过</a:t>
            </a:r>
            <a:r>
              <a:rPr lang="en-US" altLang="zh-CN" sz="2000" dirty="0"/>
              <a:t>new</a:t>
            </a:r>
            <a:r>
              <a:rPr lang="zh-CN" altLang="en-US" sz="2000" dirty="0"/>
              <a:t>生成的</a:t>
            </a:r>
            <a:r>
              <a:rPr lang="en-US" altLang="zh-CN" sz="2000" dirty="0"/>
              <a:t>promise</a:t>
            </a:r>
            <a:r>
              <a:rPr lang="zh-CN" altLang="en-US" sz="2000" dirty="0"/>
              <a:t>对象为了设置其值在 </a:t>
            </a:r>
            <a:r>
              <a:rPr lang="en-US" altLang="zh-CN" sz="2000" dirty="0"/>
              <a:t>resolve(</a:t>
            </a:r>
            <a:r>
              <a:rPr lang="zh-CN" altLang="en-US" sz="2000" dirty="0"/>
              <a:t>成功</a:t>
            </a:r>
            <a:r>
              <a:rPr lang="en-US" altLang="zh-CN" sz="2000" dirty="0"/>
              <a:t>) / reject(</a:t>
            </a:r>
            <a:r>
              <a:rPr lang="zh-CN" altLang="en-US" sz="2000" dirty="0"/>
              <a:t>失败</a:t>
            </a:r>
            <a:r>
              <a:rPr lang="en-US" altLang="zh-CN" sz="2000" dirty="0"/>
              <a:t>)</a:t>
            </a:r>
            <a:r>
              <a:rPr lang="zh-CN" altLang="en-US" sz="2000" dirty="0"/>
              <a:t>时调用的回调函数 可以使用</a:t>
            </a:r>
            <a:r>
              <a:rPr lang="en-US" altLang="zh-CN" sz="2000" dirty="0" err="1"/>
              <a:t>promise.then</a:t>
            </a:r>
            <a:r>
              <a:rPr lang="en-US" altLang="zh-CN" sz="2000" dirty="0"/>
              <a:t>() </a:t>
            </a:r>
            <a:r>
              <a:rPr lang="zh-CN" altLang="en-US" sz="2000" dirty="0"/>
              <a:t>实例方法。</a:t>
            </a:r>
          </a:p>
          <a:p>
            <a:endParaRPr lang="zh-CN" altLang="en-US" sz="2000" dirty="0"/>
          </a:p>
          <a:p>
            <a:r>
              <a:rPr lang="en-US" altLang="zh-CN" sz="2000" dirty="0" err="1"/>
              <a:t>promise.then</a:t>
            </a:r>
            <a:r>
              <a:rPr lang="en-US" altLang="zh-CN" sz="2000" dirty="0"/>
              <a:t>(</a:t>
            </a:r>
            <a:r>
              <a:rPr lang="en-US" altLang="zh-CN" sz="2000" dirty="0" err="1"/>
              <a:t>onFulfilled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onRejected</a:t>
            </a:r>
            <a:r>
              <a:rPr lang="en-US" altLang="zh-CN" sz="2000" dirty="0"/>
              <a:t>)</a:t>
            </a:r>
          </a:p>
          <a:p>
            <a:r>
              <a:rPr lang="en-US" altLang="zh-CN" sz="2000" dirty="0"/>
              <a:t>resolve(</a:t>
            </a:r>
            <a:r>
              <a:rPr lang="zh-CN" altLang="en-US" sz="2000" dirty="0"/>
              <a:t>成功</a:t>
            </a:r>
            <a:r>
              <a:rPr lang="en-US" altLang="zh-CN" sz="2000" dirty="0"/>
              <a:t>)</a:t>
            </a:r>
            <a:r>
              <a:rPr lang="zh-CN" altLang="en-US" sz="2000" dirty="0"/>
              <a:t>时            </a:t>
            </a:r>
            <a:r>
              <a:rPr lang="en-US" altLang="zh-CN" sz="2000" dirty="0"/>
              <a:t>		</a:t>
            </a:r>
            <a:r>
              <a:rPr lang="en-US" altLang="zh-CN" sz="2000" dirty="0" smtClean="0"/>
              <a:t>		reject</a:t>
            </a:r>
            <a:r>
              <a:rPr lang="en-US" altLang="zh-CN" sz="2000" dirty="0"/>
              <a:t>(</a:t>
            </a:r>
            <a:r>
              <a:rPr lang="zh-CN" altLang="en-US" sz="2000" dirty="0"/>
              <a:t>失败</a:t>
            </a:r>
            <a:r>
              <a:rPr lang="en-US" altLang="zh-CN" sz="2000" dirty="0"/>
              <a:t>)</a:t>
            </a:r>
            <a:r>
              <a:rPr lang="zh-CN" altLang="en-US" sz="2000" dirty="0"/>
              <a:t>时</a:t>
            </a:r>
          </a:p>
          <a:p>
            <a:r>
              <a:rPr lang="en-US" altLang="zh-CN" sz="2000" dirty="0" err="1"/>
              <a:t>onFulfilled</a:t>
            </a:r>
            <a:r>
              <a:rPr lang="en-US" altLang="zh-CN" sz="2000" dirty="0"/>
              <a:t> </a:t>
            </a:r>
            <a:r>
              <a:rPr lang="zh-CN" altLang="en-US" sz="2000" dirty="0"/>
              <a:t>会被调用</a:t>
            </a:r>
            <a:r>
              <a:rPr lang="en-US" altLang="zh-CN" sz="2000" dirty="0"/>
              <a:t>		</a:t>
            </a:r>
            <a:r>
              <a:rPr lang="en-US" altLang="zh-CN" sz="2000" dirty="0" smtClean="0"/>
              <a:t>		</a:t>
            </a:r>
            <a:r>
              <a:rPr lang="en-US" altLang="zh-CN" sz="2000" dirty="0" err="1" smtClean="0"/>
              <a:t>onRejected</a:t>
            </a:r>
            <a:r>
              <a:rPr lang="en-US" altLang="zh-CN" sz="2000" dirty="0" smtClean="0"/>
              <a:t> </a:t>
            </a:r>
            <a:r>
              <a:rPr lang="zh-CN" altLang="en-US" sz="2000" dirty="0"/>
              <a:t>会被调用</a:t>
            </a:r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0672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1547E84-E23C-412F-A120-21602651A013}"/>
              </a:ext>
            </a:extLst>
          </p:cNvPr>
          <p:cNvSpPr txBox="1"/>
          <p:nvPr/>
        </p:nvSpPr>
        <p:spPr>
          <a:xfrm>
            <a:off x="884759" y="1384077"/>
            <a:ext cx="110205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/>
              <a:t>onFulfilled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onRejected</a:t>
            </a:r>
            <a:r>
              <a:rPr lang="en-US" altLang="zh-CN" sz="2000" dirty="0"/>
              <a:t> </a:t>
            </a:r>
            <a:r>
              <a:rPr lang="zh-CN" altLang="en-US" sz="2000" dirty="0"/>
              <a:t>两个都为可选参数。</a:t>
            </a:r>
          </a:p>
          <a:p>
            <a:endParaRPr lang="zh-CN" altLang="en-US" sz="2000" dirty="0"/>
          </a:p>
          <a:p>
            <a:r>
              <a:rPr lang="en-US" altLang="zh-CN" sz="2000" dirty="0" err="1"/>
              <a:t>promise.then</a:t>
            </a:r>
            <a:r>
              <a:rPr lang="en-US" altLang="zh-CN" sz="2000" dirty="0"/>
              <a:t> </a:t>
            </a:r>
            <a:r>
              <a:rPr lang="zh-CN" altLang="en-US" sz="2000" dirty="0"/>
              <a:t>成功和失败时都可以使用。 另外在只想对异常进行处理时可以采用 </a:t>
            </a:r>
            <a:r>
              <a:rPr lang="en-US" altLang="zh-CN" sz="2000" dirty="0" err="1"/>
              <a:t>promise.then</a:t>
            </a:r>
            <a:r>
              <a:rPr lang="en-US" altLang="zh-CN" sz="2000" dirty="0"/>
              <a:t>(undefined, </a:t>
            </a:r>
            <a:r>
              <a:rPr lang="en-US" altLang="zh-CN" sz="2000" dirty="0" err="1"/>
              <a:t>onRejected</a:t>
            </a:r>
            <a:r>
              <a:rPr lang="en-US" altLang="zh-CN" sz="2000" dirty="0"/>
              <a:t>) </a:t>
            </a:r>
            <a:r>
              <a:rPr lang="zh-CN" altLang="en-US" sz="2000" dirty="0"/>
              <a:t>这种方式，只指定</a:t>
            </a:r>
            <a:r>
              <a:rPr lang="en-US" altLang="zh-CN" sz="2000" dirty="0"/>
              <a:t>reject</a:t>
            </a:r>
            <a:r>
              <a:rPr lang="zh-CN" altLang="en-US" sz="2000" dirty="0"/>
              <a:t>时的回调函数即可。 不过这种情况下 </a:t>
            </a:r>
            <a:r>
              <a:rPr lang="en-US" altLang="zh-CN" sz="2000" dirty="0" err="1"/>
              <a:t>promise.catch</a:t>
            </a:r>
            <a:r>
              <a:rPr lang="en-US" altLang="zh-CN" sz="2000" dirty="0"/>
              <a:t>(</a:t>
            </a:r>
            <a:r>
              <a:rPr lang="en-US" altLang="zh-CN" sz="2000" dirty="0" err="1"/>
              <a:t>onRejected</a:t>
            </a:r>
            <a:r>
              <a:rPr lang="en-US" altLang="zh-CN" sz="2000" dirty="0"/>
              <a:t>) </a:t>
            </a:r>
            <a:r>
              <a:rPr lang="zh-CN" altLang="en-US" sz="2000" dirty="0"/>
              <a:t>应该是个更好的选择。</a:t>
            </a:r>
          </a:p>
          <a:p>
            <a:endParaRPr lang="zh-CN" altLang="en-US" sz="2000" dirty="0"/>
          </a:p>
          <a:p>
            <a:r>
              <a:rPr lang="en-US" altLang="zh-CN" sz="2000" dirty="0" err="1"/>
              <a:t>promise.catch</a:t>
            </a:r>
            <a:r>
              <a:rPr lang="en-US" altLang="zh-CN" sz="2000" dirty="0"/>
              <a:t>(</a:t>
            </a:r>
            <a:r>
              <a:rPr lang="en-US" altLang="zh-CN" sz="2000" dirty="0" err="1"/>
              <a:t>onRejected</a:t>
            </a:r>
            <a:r>
              <a:rPr lang="en-US" altLang="zh-CN" sz="2000" dirty="0"/>
              <a:t>)</a:t>
            </a:r>
            <a:endParaRPr lang="zh-CN" altLang="en-US" sz="2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099D0C9-51E4-4B5F-8865-F74DE98D854E}"/>
              </a:ext>
            </a:extLst>
          </p:cNvPr>
          <p:cNvSpPr txBox="1"/>
          <p:nvPr/>
        </p:nvSpPr>
        <p:spPr>
          <a:xfrm>
            <a:off x="812752" y="4537329"/>
            <a:ext cx="110925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Static Method</a:t>
            </a:r>
            <a:r>
              <a:rPr lang="zh-CN" altLang="en-US" sz="2400" b="1" dirty="0"/>
              <a:t>：</a:t>
            </a:r>
            <a:r>
              <a:rPr lang="en-US" altLang="zh-CN" sz="2400" b="1" dirty="0"/>
              <a:t>【</a:t>
            </a:r>
            <a:r>
              <a:rPr lang="zh-CN" altLang="en-US" sz="2400" b="1" dirty="0"/>
              <a:t>静态方法</a:t>
            </a:r>
            <a:r>
              <a:rPr lang="en-US" altLang="zh-CN" sz="2400" b="1" dirty="0"/>
              <a:t>】</a:t>
            </a:r>
          </a:p>
          <a:p>
            <a:r>
              <a:rPr lang="zh-CN" altLang="en-US" sz="2000" dirty="0"/>
              <a:t>    包括 </a:t>
            </a:r>
            <a:r>
              <a:rPr lang="en-US" altLang="zh-CN" sz="2000" dirty="0" err="1"/>
              <a:t>Promise.all</a:t>
            </a:r>
            <a:r>
              <a:rPr lang="en-US" altLang="zh-CN" sz="2000" dirty="0"/>
              <a:t>() </a:t>
            </a:r>
            <a:r>
              <a:rPr lang="zh-CN" altLang="en-US" sz="2000" dirty="0"/>
              <a:t>还有 </a:t>
            </a:r>
            <a:r>
              <a:rPr lang="en-US" altLang="zh-CN" sz="2000" dirty="0" err="1"/>
              <a:t>Promise.resolve</a:t>
            </a:r>
            <a:r>
              <a:rPr lang="en-US" altLang="zh-CN" sz="2000" dirty="0"/>
              <a:t>() </a:t>
            </a:r>
            <a:r>
              <a:rPr lang="zh-CN" altLang="en-US" sz="2000" dirty="0"/>
              <a:t>等在内，主要都是一些对</a:t>
            </a:r>
            <a:r>
              <a:rPr lang="en-US" altLang="zh-CN" sz="2000" dirty="0"/>
              <a:t>Promise</a:t>
            </a:r>
            <a:r>
              <a:rPr lang="zh-CN" altLang="en-US" sz="2000" dirty="0"/>
              <a:t>进行操作的辅助方法。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5BD4740-F6D9-4315-9F6A-F7ACD95C7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389" y="1107946"/>
            <a:ext cx="7213971" cy="501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2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463D38C-FE4C-4BAA-9F8F-6F28A325F75A}"/>
              </a:ext>
            </a:extLst>
          </p:cNvPr>
          <p:cNvSpPr txBox="1"/>
          <p:nvPr/>
        </p:nvSpPr>
        <p:spPr>
          <a:xfrm>
            <a:off x="1316807" y="591990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Promise</a:t>
            </a:r>
            <a:r>
              <a:rPr lang="zh-CN" altLang="en-US" sz="2400" b="1" dirty="0"/>
              <a:t>的状态：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78D305-17E1-4F81-A8A6-92179EF832CC}"/>
              </a:ext>
            </a:extLst>
          </p:cNvPr>
          <p:cNvSpPr txBox="1"/>
          <p:nvPr/>
        </p:nvSpPr>
        <p:spPr>
          <a:xfrm>
            <a:off x="1775184" y="1456085"/>
            <a:ext cx="930838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用</a:t>
            </a:r>
            <a:r>
              <a:rPr lang="en-US" altLang="zh-CN" sz="2000" dirty="0"/>
              <a:t>new Promise </a:t>
            </a:r>
            <a:r>
              <a:rPr lang="zh-CN" altLang="en-US" sz="2000" dirty="0"/>
              <a:t>实例化的</a:t>
            </a:r>
            <a:r>
              <a:rPr lang="en-US" altLang="zh-CN" sz="2000" dirty="0"/>
              <a:t>promise</a:t>
            </a:r>
            <a:r>
              <a:rPr lang="zh-CN" altLang="en-US" sz="2000" dirty="0"/>
              <a:t>对象有以下三个状态。</a:t>
            </a:r>
          </a:p>
          <a:p>
            <a:endParaRPr lang="zh-CN" altLang="en-US" sz="2000" dirty="0"/>
          </a:p>
          <a:p>
            <a:r>
              <a:rPr lang="en-US" altLang="zh-CN" sz="2000" dirty="0"/>
              <a:t>"has-resolution" - </a:t>
            </a:r>
            <a:r>
              <a:rPr lang="en-US" altLang="zh-CN" sz="2000" dirty="0">
                <a:solidFill>
                  <a:srgbClr val="FF0000"/>
                </a:solidFill>
              </a:rPr>
              <a:t>Fulfilled</a:t>
            </a:r>
          </a:p>
          <a:p>
            <a:r>
              <a:rPr lang="en-US" altLang="zh-CN" sz="2000" dirty="0"/>
              <a:t>resolve(</a:t>
            </a:r>
            <a:r>
              <a:rPr lang="zh-CN" altLang="en-US" sz="2000" dirty="0"/>
              <a:t>成功</a:t>
            </a:r>
            <a:r>
              <a:rPr lang="en-US" altLang="zh-CN" sz="2000" dirty="0"/>
              <a:t>)</a:t>
            </a:r>
            <a:r>
              <a:rPr lang="zh-CN" altLang="en-US" sz="2000" dirty="0"/>
              <a:t>时。此时会调用 </a:t>
            </a:r>
            <a:r>
              <a:rPr lang="en-US" altLang="zh-CN" sz="2000" dirty="0" err="1">
                <a:solidFill>
                  <a:srgbClr val="00B0F0"/>
                </a:solidFill>
              </a:rPr>
              <a:t>onFulfilled</a:t>
            </a:r>
            <a:endParaRPr lang="en-US" altLang="zh-CN" sz="2000" dirty="0">
              <a:solidFill>
                <a:srgbClr val="00B0F0"/>
              </a:solidFill>
            </a:endParaRPr>
          </a:p>
          <a:p>
            <a:endParaRPr lang="en-US" altLang="zh-CN" sz="2000" dirty="0"/>
          </a:p>
          <a:p>
            <a:r>
              <a:rPr lang="en-US" altLang="zh-CN" sz="2000" dirty="0"/>
              <a:t>"has-rejection" - </a:t>
            </a:r>
            <a:r>
              <a:rPr lang="en-US" altLang="zh-CN" sz="2000" dirty="0">
                <a:solidFill>
                  <a:srgbClr val="FF0000"/>
                </a:solidFill>
              </a:rPr>
              <a:t>Rejected</a:t>
            </a:r>
          </a:p>
          <a:p>
            <a:r>
              <a:rPr lang="en-US" altLang="zh-CN" sz="2000" dirty="0"/>
              <a:t>reject(</a:t>
            </a:r>
            <a:r>
              <a:rPr lang="zh-CN" altLang="en-US" sz="2000" dirty="0"/>
              <a:t>失败</a:t>
            </a:r>
            <a:r>
              <a:rPr lang="en-US" altLang="zh-CN" sz="2000" dirty="0"/>
              <a:t>)</a:t>
            </a:r>
            <a:r>
              <a:rPr lang="zh-CN" altLang="en-US" sz="2000" dirty="0"/>
              <a:t>时。此时会调用 </a:t>
            </a:r>
            <a:r>
              <a:rPr lang="en-US" altLang="zh-CN" sz="2000" dirty="0" err="1">
                <a:solidFill>
                  <a:srgbClr val="00B0F0"/>
                </a:solidFill>
              </a:rPr>
              <a:t>onRejected</a:t>
            </a:r>
            <a:endParaRPr lang="en-US" altLang="zh-CN" sz="2000" dirty="0">
              <a:solidFill>
                <a:srgbClr val="00B0F0"/>
              </a:solidFill>
            </a:endParaRPr>
          </a:p>
          <a:p>
            <a:endParaRPr lang="en-US" altLang="zh-CN" sz="2000" dirty="0"/>
          </a:p>
          <a:p>
            <a:r>
              <a:rPr lang="en-US" altLang="zh-CN" sz="2000" dirty="0"/>
              <a:t>"unresolved" - </a:t>
            </a:r>
            <a:r>
              <a:rPr lang="en-US" altLang="zh-CN" sz="2000" dirty="0">
                <a:solidFill>
                  <a:srgbClr val="FF0000"/>
                </a:solidFill>
              </a:rPr>
              <a:t>Pending</a:t>
            </a:r>
          </a:p>
          <a:p>
            <a:r>
              <a:rPr lang="zh-CN" altLang="en-US" sz="2000" dirty="0"/>
              <a:t>既不是</a:t>
            </a:r>
            <a:r>
              <a:rPr lang="en-US" altLang="zh-CN" sz="2000" dirty="0"/>
              <a:t>resolve</a:t>
            </a:r>
            <a:r>
              <a:rPr lang="zh-CN" altLang="en-US" sz="2000" dirty="0"/>
              <a:t>也不是</a:t>
            </a:r>
            <a:r>
              <a:rPr lang="en-US" altLang="zh-CN" sz="2000" dirty="0"/>
              <a:t>reject</a:t>
            </a:r>
            <a:r>
              <a:rPr lang="zh-CN" altLang="en-US" sz="2000" dirty="0"/>
              <a:t>的状态。也就是</a:t>
            </a:r>
            <a:r>
              <a:rPr lang="en-US" altLang="zh-CN" sz="2000" dirty="0"/>
              <a:t>promise</a:t>
            </a:r>
            <a:r>
              <a:rPr lang="zh-CN" altLang="en-US" sz="2000" dirty="0"/>
              <a:t>对象刚被创建后的</a:t>
            </a:r>
            <a:r>
              <a:rPr lang="zh-CN" altLang="en-US" sz="2000" dirty="0">
                <a:solidFill>
                  <a:srgbClr val="00B0F0"/>
                </a:solidFill>
              </a:rPr>
              <a:t>初始化状态</a:t>
            </a:r>
            <a:r>
              <a:rPr lang="zh-CN" altLang="en-US" sz="2000" dirty="0"/>
              <a:t>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5FCFBF8-CA93-46FE-94DA-91FEB0593DDC}"/>
              </a:ext>
            </a:extLst>
          </p:cNvPr>
          <p:cNvSpPr txBox="1"/>
          <p:nvPr/>
        </p:nvSpPr>
        <p:spPr>
          <a:xfrm>
            <a:off x="1775184" y="5200501"/>
            <a:ext cx="94067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</a:rPr>
              <a:t>    Promise</a:t>
            </a:r>
            <a:r>
              <a:rPr lang="zh-CN" altLang="en-US" sz="2000" dirty="0">
                <a:solidFill>
                  <a:srgbClr val="FF0000"/>
                </a:solidFill>
              </a:rPr>
              <a:t>对象的状态，从</a:t>
            </a:r>
            <a:r>
              <a:rPr lang="en-US" altLang="zh-CN" sz="2000" dirty="0">
                <a:solidFill>
                  <a:srgbClr val="FF0000"/>
                </a:solidFill>
              </a:rPr>
              <a:t>Pending</a:t>
            </a:r>
            <a:r>
              <a:rPr lang="zh-CN" altLang="en-US" sz="2000" dirty="0">
                <a:solidFill>
                  <a:srgbClr val="FF0000"/>
                </a:solidFill>
              </a:rPr>
              <a:t>转换为</a:t>
            </a:r>
            <a:r>
              <a:rPr lang="en-US" altLang="zh-CN" sz="2000" dirty="0">
                <a:solidFill>
                  <a:srgbClr val="FF0000"/>
                </a:solidFill>
              </a:rPr>
              <a:t>Fulfilled</a:t>
            </a:r>
            <a:r>
              <a:rPr lang="zh-CN" altLang="en-US" sz="2000" dirty="0">
                <a:solidFill>
                  <a:srgbClr val="FF0000"/>
                </a:solidFill>
              </a:rPr>
              <a:t>或</a:t>
            </a:r>
            <a:r>
              <a:rPr lang="en-US" altLang="zh-CN" sz="2000" dirty="0">
                <a:solidFill>
                  <a:srgbClr val="FF0000"/>
                </a:solidFill>
              </a:rPr>
              <a:t>Rejected</a:t>
            </a:r>
            <a:r>
              <a:rPr lang="zh-CN" altLang="en-US" sz="2000" dirty="0">
                <a:solidFill>
                  <a:srgbClr val="FF0000"/>
                </a:solidFill>
              </a:rPr>
              <a:t>之后， 这个</a:t>
            </a:r>
            <a:r>
              <a:rPr lang="en-US" altLang="zh-CN" sz="2000" dirty="0">
                <a:solidFill>
                  <a:srgbClr val="FF0000"/>
                </a:solidFill>
              </a:rPr>
              <a:t>promise</a:t>
            </a:r>
            <a:r>
              <a:rPr lang="zh-CN" altLang="en-US" sz="2000" dirty="0">
                <a:solidFill>
                  <a:srgbClr val="FF0000"/>
                </a:solidFill>
              </a:rPr>
              <a:t>对象的状态就不会再发生任何变化。也就是说，</a:t>
            </a:r>
            <a:r>
              <a:rPr lang="en-US" altLang="zh-CN" sz="2000" dirty="0">
                <a:solidFill>
                  <a:srgbClr val="FF0000"/>
                </a:solidFill>
              </a:rPr>
              <a:t>Promise</a:t>
            </a:r>
            <a:r>
              <a:rPr lang="zh-CN" altLang="en-US" sz="2000" dirty="0">
                <a:solidFill>
                  <a:srgbClr val="FF0000"/>
                </a:solidFill>
              </a:rPr>
              <a:t>与</a:t>
            </a:r>
            <a:r>
              <a:rPr lang="en-US" altLang="zh-CN" sz="2000" dirty="0">
                <a:solidFill>
                  <a:srgbClr val="FF0000"/>
                </a:solidFill>
              </a:rPr>
              <a:t>Event</a:t>
            </a:r>
            <a:r>
              <a:rPr lang="zh-CN" altLang="en-US" sz="2000" dirty="0">
                <a:solidFill>
                  <a:srgbClr val="FF0000"/>
                </a:solidFill>
              </a:rPr>
              <a:t>等不同，在</a:t>
            </a:r>
            <a:r>
              <a:rPr lang="en-US" altLang="zh-CN" sz="2000" dirty="0">
                <a:solidFill>
                  <a:srgbClr val="FF0000"/>
                </a:solidFill>
              </a:rPr>
              <a:t>.then </a:t>
            </a:r>
            <a:r>
              <a:rPr lang="zh-CN" altLang="en-US" sz="2000" dirty="0">
                <a:solidFill>
                  <a:srgbClr val="FF0000"/>
                </a:solidFill>
              </a:rPr>
              <a:t>后执行的函数可以肯定地说只会被调用一次。另外，</a:t>
            </a:r>
            <a:r>
              <a:rPr lang="en-US" altLang="zh-CN" sz="2000" dirty="0">
                <a:solidFill>
                  <a:srgbClr val="FF0000"/>
                </a:solidFill>
              </a:rPr>
              <a:t>Fulfilled</a:t>
            </a:r>
            <a:r>
              <a:rPr lang="zh-CN" altLang="en-US" sz="2000" dirty="0">
                <a:solidFill>
                  <a:srgbClr val="FF0000"/>
                </a:solidFill>
              </a:rPr>
              <a:t>和</a:t>
            </a:r>
            <a:r>
              <a:rPr lang="en-US" altLang="zh-CN" sz="2000" dirty="0">
                <a:solidFill>
                  <a:srgbClr val="FF0000"/>
                </a:solidFill>
              </a:rPr>
              <a:t>Rejected</a:t>
            </a:r>
            <a:r>
              <a:rPr lang="zh-CN" altLang="en-US" sz="2000" dirty="0">
                <a:solidFill>
                  <a:srgbClr val="FF0000"/>
                </a:solidFill>
              </a:rPr>
              <a:t>这两个中的任一状态都可以表示为</a:t>
            </a:r>
            <a:r>
              <a:rPr lang="en-US" altLang="zh-CN" sz="2000" dirty="0">
                <a:solidFill>
                  <a:srgbClr val="FF0000"/>
                </a:solidFill>
              </a:rPr>
              <a:t>Settled(</a:t>
            </a:r>
            <a:r>
              <a:rPr lang="zh-CN" altLang="en-US" sz="2000" dirty="0">
                <a:solidFill>
                  <a:srgbClr val="FF0000"/>
                </a:solidFill>
              </a:rPr>
              <a:t>不变的</a:t>
            </a:r>
            <a:r>
              <a:rPr lang="en-US" altLang="zh-CN" sz="2000" dirty="0">
                <a:solidFill>
                  <a:srgbClr val="FF0000"/>
                </a:solidFill>
              </a:rPr>
              <a:t>)</a:t>
            </a:r>
            <a:r>
              <a:rPr lang="zh-CN" altLang="en-US" sz="2000" dirty="0">
                <a:solidFill>
                  <a:srgbClr val="FF0000"/>
                </a:solidFill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41107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238958" y="3493258"/>
            <a:ext cx="4380840" cy="969916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16" tIns="36357" rIns="72716" bIns="36357" rtlCol="0" anchor="ctr"/>
          <a:lstStyle/>
          <a:p>
            <a:pPr algn="ctr"/>
            <a:endParaRPr lang="zh-CN" altLang="en-US" sz="1509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919193" y="2214972"/>
            <a:ext cx="1020367" cy="10203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MH_Entry_1"/>
          <p:cNvSpPr/>
          <p:nvPr>
            <p:custDataLst>
              <p:tags r:id="rId1"/>
            </p:custDataLst>
          </p:nvPr>
        </p:nvSpPr>
        <p:spPr>
          <a:xfrm>
            <a:off x="5161541" y="3731932"/>
            <a:ext cx="2535673" cy="492571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CN" sz="320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Promise </a:t>
            </a:r>
            <a:r>
              <a:rPr lang="zh-CN" altLang="en-US" sz="320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实战</a:t>
            </a:r>
            <a:endParaRPr lang="zh-CN" altLang="en-US" sz="140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9925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40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4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7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8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4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4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7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8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5" grpId="0"/>
          <p:bldP spid="9" grpId="0"/>
          <p:bldP spid="10" grpId="0"/>
          <p:bldP spid="11" grpId="0"/>
          <p:bldP spid="12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F018939-BAF4-44ED-9546-6CE59FF71309}"/>
              </a:ext>
            </a:extLst>
          </p:cNvPr>
          <p:cNvSpPr txBox="1"/>
          <p:nvPr/>
        </p:nvSpPr>
        <p:spPr>
          <a:xfrm>
            <a:off x="1172791" y="545320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【</a:t>
            </a:r>
            <a:r>
              <a:rPr lang="en-US" altLang="zh-CN" sz="2400" dirty="0" err="1"/>
              <a:t>Promise.resolve</a:t>
            </a:r>
            <a:r>
              <a:rPr lang="en-US" altLang="zh-CN" sz="2400" dirty="0"/>
              <a:t>】</a:t>
            </a:r>
            <a:endParaRPr lang="zh-CN" altLang="en-US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533E56D-4346-47CE-8483-C9AF94C716B6}"/>
              </a:ext>
            </a:extLst>
          </p:cNvPr>
          <p:cNvSpPr txBox="1"/>
          <p:nvPr/>
        </p:nvSpPr>
        <p:spPr>
          <a:xfrm>
            <a:off x="1531951" y="1122010"/>
            <a:ext cx="86004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静态方法</a:t>
            </a:r>
            <a:r>
              <a:rPr lang="en-US" altLang="zh-CN" sz="2000" dirty="0" err="1"/>
              <a:t>Promise.resolve</a:t>
            </a:r>
            <a:r>
              <a:rPr lang="en-US" altLang="zh-CN" sz="2000" dirty="0"/>
              <a:t>(value) </a:t>
            </a:r>
            <a:r>
              <a:rPr lang="zh-CN" altLang="en-US" sz="2000" dirty="0"/>
              <a:t>可以认为是 </a:t>
            </a:r>
            <a:r>
              <a:rPr lang="en-US" altLang="zh-CN" sz="2000" dirty="0"/>
              <a:t>new Promise() </a:t>
            </a:r>
            <a:r>
              <a:rPr lang="zh-CN" altLang="en-US" sz="2000" dirty="0"/>
              <a:t>方法的快捷方式。</a:t>
            </a:r>
          </a:p>
          <a:p>
            <a:r>
              <a:rPr lang="zh-CN" altLang="en-US" sz="2000" dirty="0"/>
              <a:t>比如 </a:t>
            </a:r>
            <a:r>
              <a:rPr lang="en-US" altLang="zh-CN" sz="2000" dirty="0" err="1"/>
              <a:t>Promise.resolve</a:t>
            </a:r>
            <a:r>
              <a:rPr lang="en-US" altLang="zh-CN" sz="2000" dirty="0"/>
              <a:t>(42); </a:t>
            </a:r>
            <a:r>
              <a:rPr lang="zh-CN" altLang="en-US" sz="2000" dirty="0"/>
              <a:t>可以认为是以下代码的语法糖。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0A1ECF-9600-40C8-BE55-8C742BB7E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340" y="2032149"/>
            <a:ext cx="3257717" cy="69218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84A985E-E17E-4CCB-AE4E-D0FA1690DB94}"/>
              </a:ext>
            </a:extLst>
          </p:cNvPr>
          <p:cNvSpPr txBox="1"/>
          <p:nvPr/>
        </p:nvSpPr>
        <p:spPr>
          <a:xfrm>
            <a:off x="1506245" y="2962400"/>
            <a:ext cx="86004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在这段代码中的 </a:t>
            </a:r>
            <a:r>
              <a:rPr lang="en-US" altLang="zh-CN" sz="2000" dirty="0"/>
              <a:t>resolve(42); </a:t>
            </a:r>
            <a:r>
              <a:rPr lang="zh-CN" altLang="en-US" sz="2000" dirty="0"/>
              <a:t>会让这个</a:t>
            </a:r>
            <a:r>
              <a:rPr lang="en-US" altLang="zh-CN" sz="2000" dirty="0"/>
              <a:t>promise</a:t>
            </a:r>
            <a:r>
              <a:rPr lang="zh-CN" altLang="en-US" sz="2000" dirty="0"/>
              <a:t>对象立即进入确定（即</a:t>
            </a:r>
            <a:r>
              <a:rPr lang="en-US" altLang="zh-CN" sz="2000" dirty="0"/>
              <a:t>resolved</a:t>
            </a:r>
            <a:r>
              <a:rPr lang="zh-CN" altLang="en-US" sz="2000" dirty="0"/>
              <a:t>）状态，并将 </a:t>
            </a:r>
            <a:r>
              <a:rPr lang="en-US" altLang="zh-CN" sz="2000" dirty="0"/>
              <a:t>42 </a:t>
            </a:r>
            <a:r>
              <a:rPr lang="zh-CN" altLang="en-US" sz="2000" dirty="0"/>
              <a:t>传递给后面</a:t>
            </a:r>
            <a:r>
              <a:rPr lang="en-US" altLang="zh-CN" sz="2000" dirty="0"/>
              <a:t>then</a:t>
            </a:r>
            <a:r>
              <a:rPr lang="zh-CN" altLang="en-US" sz="2000" dirty="0"/>
              <a:t>里所指定的 </a:t>
            </a:r>
            <a:r>
              <a:rPr lang="en-US" altLang="zh-CN" sz="2000" dirty="0" err="1"/>
              <a:t>onFulfilled</a:t>
            </a:r>
            <a:r>
              <a:rPr lang="en-US" altLang="zh-CN" sz="2000" dirty="0"/>
              <a:t> </a:t>
            </a:r>
            <a:r>
              <a:rPr lang="zh-CN" altLang="en-US" sz="2000" dirty="0"/>
              <a:t>函数。</a:t>
            </a:r>
          </a:p>
          <a:p>
            <a:r>
              <a:rPr lang="zh-CN" altLang="en-US" sz="2000" dirty="0"/>
              <a:t>方法 </a:t>
            </a:r>
            <a:r>
              <a:rPr lang="en-US" altLang="zh-CN" sz="2000" dirty="0" err="1"/>
              <a:t>Promise.resolve</a:t>
            </a:r>
            <a:r>
              <a:rPr lang="en-US" altLang="zh-CN" sz="2000" dirty="0"/>
              <a:t>(value); </a:t>
            </a:r>
            <a:r>
              <a:rPr lang="zh-CN" altLang="en-US" sz="2000" dirty="0"/>
              <a:t>的返回值也是一个</a:t>
            </a:r>
            <a:r>
              <a:rPr lang="en-US" altLang="zh-CN" sz="2000" dirty="0"/>
              <a:t>promise</a:t>
            </a:r>
            <a:r>
              <a:rPr lang="zh-CN" altLang="en-US" sz="2000" dirty="0"/>
              <a:t>对象，所以我们可以像下面那样接着对其返回值进行 </a:t>
            </a:r>
            <a:r>
              <a:rPr lang="en-US" altLang="zh-CN" sz="2000" dirty="0"/>
              <a:t>.then </a:t>
            </a:r>
            <a:r>
              <a:rPr lang="zh-CN" altLang="en-US" sz="2000" dirty="0"/>
              <a:t>调用。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EDDABF4-5C0D-4A0B-A3BD-961F7883B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914" y="4523904"/>
            <a:ext cx="4045158" cy="67313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2C5B1C3-5C03-4582-BF10-A012129D6E0D}"/>
              </a:ext>
            </a:extLst>
          </p:cNvPr>
          <p:cNvSpPr txBox="1"/>
          <p:nvPr/>
        </p:nvSpPr>
        <p:spPr>
          <a:xfrm>
            <a:off x="1547696" y="5435104"/>
            <a:ext cx="8600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简单总结一下 </a:t>
            </a:r>
            <a:r>
              <a:rPr lang="en-US" altLang="zh-CN" dirty="0" err="1"/>
              <a:t>Promise.resolve</a:t>
            </a:r>
            <a:r>
              <a:rPr lang="en-US" altLang="zh-CN" dirty="0"/>
              <a:t> </a:t>
            </a:r>
            <a:r>
              <a:rPr lang="zh-CN" altLang="en-US" dirty="0"/>
              <a:t>方法的话，可以认为它的作用就是将传递给它的参数填充（</a:t>
            </a:r>
            <a:r>
              <a:rPr lang="en-US" altLang="zh-CN" dirty="0"/>
              <a:t>Fulfilled</a:t>
            </a:r>
            <a:r>
              <a:rPr lang="zh-CN" altLang="en-US" dirty="0"/>
              <a:t>）到</a:t>
            </a:r>
            <a:r>
              <a:rPr lang="en-US" altLang="zh-CN" dirty="0"/>
              <a:t>promise</a:t>
            </a:r>
            <a:r>
              <a:rPr lang="zh-CN" altLang="en-US" dirty="0"/>
              <a:t>对象后并返回这个</a:t>
            </a:r>
            <a:r>
              <a:rPr lang="en-US" altLang="zh-CN" dirty="0"/>
              <a:t>promise</a:t>
            </a:r>
            <a:r>
              <a:rPr lang="zh-CN" altLang="en-US" dirty="0"/>
              <a:t>对象。</a:t>
            </a:r>
          </a:p>
        </p:txBody>
      </p:sp>
    </p:spTree>
    <p:extLst>
      <p:ext uri="{BB962C8B-B14F-4D97-AF65-F5344CB8AC3E}">
        <p14:creationId xmlns:p14="http://schemas.microsoft.com/office/powerpoint/2010/main" val="245543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E7965BD-BA7C-4284-B303-3DF26FF20985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SCORM_PASSING_SCORE" val="100.0000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bt21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heme/theme1.xml><?xml version="1.0" encoding="utf-8"?>
<a:theme xmlns:a="http://schemas.openxmlformats.org/drawingml/2006/main" name="自定义设计方案">
  <a:themeElements>
    <a:clrScheme name="自定义 13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9589"/>
      </a:accent1>
      <a:accent2>
        <a:srgbClr val="ADE4C3"/>
      </a:accent2>
      <a:accent3>
        <a:srgbClr val="329589"/>
      </a:accent3>
      <a:accent4>
        <a:srgbClr val="ADE4C3"/>
      </a:accent4>
      <a:accent5>
        <a:srgbClr val="329589"/>
      </a:accent5>
      <a:accent6>
        <a:srgbClr val="ADE4C3"/>
      </a:accent6>
      <a:hlink>
        <a:srgbClr val="329589"/>
      </a:hlink>
      <a:folHlink>
        <a:srgbClr val="ADE4C3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自定义 13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9589"/>
      </a:accent1>
      <a:accent2>
        <a:srgbClr val="ADE4C3"/>
      </a:accent2>
      <a:accent3>
        <a:srgbClr val="329589"/>
      </a:accent3>
      <a:accent4>
        <a:srgbClr val="ADE4C3"/>
      </a:accent4>
      <a:accent5>
        <a:srgbClr val="329589"/>
      </a:accent5>
      <a:accent6>
        <a:srgbClr val="ADE4C3"/>
      </a:accent6>
      <a:hlink>
        <a:srgbClr val="329589"/>
      </a:hlink>
      <a:folHlink>
        <a:srgbClr val="ADE4C3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1189</Words>
  <Application>Microsoft Office PowerPoint</Application>
  <PresentationFormat>自定义</PresentationFormat>
  <Paragraphs>121</Paragraphs>
  <Slides>29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宋体</vt:lpstr>
      <vt:lpstr>微软雅黑</vt:lpstr>
      <vt:lpstr>Arial</vt:lpstr>
      <vt:lpstr>Calibri</vt:lpstr>
      <vt:lpstr>Calibri Light</vt:lpstr>
      <vt:lpstr>Impact</vt:lpstr>
      <vt:lpstr>自定义设计方案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bt211</dc:title>
  <dc:creator/>
  <cp:lastModifiedBy/>
  <cp:revision>1</cp:revision>
  <dcterms:created xsi:type="dcterms:W3CDTF">2016-11-29T11:45:09Z</dcterms:created>
  <dcterms:modified xsi:type="dcterms:W3CDTF">2018-01-04T15:13:40Z</dcterms:modified>
</cp:coreProperties>
</file>